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699" r:id="rId2"/>
    <p:sldMasterId id="2147483664" r:id="rId3"/>
    <p:sldMasterId id="2147483731" r:id="rId4"/>
    <p:sldMasterId id="2147483741" r:id="rId5"/>
    <p:sldMasterId id="2147483748" r:id="rId6"/>
    <p:sldMasterId id="2147483755" r:id="rId7"/>
    <p:sldMasterId id="2147483764" r:id="rId8"/>
  </p:sldMasterIdLst>
  <p:notesMasterIdLst>
    <p:notesMasterId r:id="rId52"/>
  </p:notesMasterIdLst>
  <p:handoutMasterIdLst>
    <p:handoutMasterId r:id="rId53"/>
  </p:handoutMasterIdLst>
  <p:sldIdLst>
    <p:sldId id="313" r:id="rId9"/>
    <p:sldId id="293" r:id="rId10"/>
    <p:sldId id="294" r:id="rId11"/>
    <p:sldId id="296" r:id="rId12"/>
    <p:sldId id="295" r:id="rId13"/>
    <p:sldId id="297" r:id="rId14"/>
    <p:sldId id="298" r:id="rId15"/>
    <p:sldId id="314" r:id="rId16"/>
    <p:sldId id="299" r:id="rId17"/>
    <p:sldId id="303" r:id="rId18"/>
    <p:sldId id="341" r:id="rId19"/>
    <p:sldId id="302" r:id="rId20"/>
    <p:sldId id="301" r:id="rId21"/>
    <p:sldId id="304" r:id="rId22"/>
    <p:sldId id="339" r:id="rId23"/>
    <p:sldId id="307" r:id="rId24"/>
    <p:sldId id="308" r:id="rId25"/>
    <p:sldId id="309" r:id="rId26"/>
    <p:sldId id="315" r:id="rId27"/>
    <p:sldId id="267" r:id="rId28"/>
    <p:sldId id="316" r:id="rId29"/>
    <p:sldId id="340" r:id="rId30"/>
    <p:sldId id="273" r:id="rId31"/>
    <p:sldId id="344" r:id="rId32"/>
    <p:sldId id="334" r:id="rId33"/>
    <p:sldId id="317" r:id="rId34"/>
    <p:sldId id="328" r:id="rId35"/>
    <p:sldId id="310" r:id="rId36"/>
    <p:sldId id="318" r:id="rId37"/>
    <p:sldId id="319" r:id="rId38"/>
    <p:sldId id="320" r:id="rId39"/>
    <p:sldId id="324" r:id="rId40"/>
    <p:sldId id="321" r:id="rId41"/>
    <p:sldId id="291" r:id="rId42"/>
    <p:sldId id="322" r:id="rId43"/>
    <p:sldId id="345" r:id="rId44"/>
    <p:sldId id="327" r:id="rId45"/>
    <p:sldId id="346" r:id="rId46"/>
    <p:sldId id="329" r:id="rId47"/>
    <p:sldId id="335" r:id="rId48"/>
    <p:sldId id="343" r:id="rId49"/>
    <p:sldId id="336" r:id="rId50"/>
    <p:sldId id="337" r:id="rId5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2084"/>
    <a:srgbClr val="154193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Styl pośredni 1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71" autoAdjust="0"/>
    <p:restoredTop sz="95847" autoAdjust="0"/>
  </p:normalViewPr>
  <p:slideViewPr>
    <p:cSldViewPr snapToGrid="0">
      <p:cViewPr varScale="1">
        <p:scale>
          <a:sx n="58" d="100"/>
          <a:sy n="58" d="100"/>
        </p:scale>
        <p:origin x="53" y="34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224679212397366E-2"/>
          <c:y val="6.053201609749468E-2"/>
          <c:w val="0.88791381664231606"/>
          <c:h val="0.856856550909297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11</c:v>
                </c:pt>
                <c:pt idx="1">
                  <c:v>71</c:v>
                </c:pt>
                <c:pt idx="2">
                  <c:v>141</c:v>
                </c:pt>
                <c:pt idx="3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D2-4B2B-9173-7B11F0B7E2F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38D2-4B2B-9173-7B11F0B7E2F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38D2-4B2B-9173-7B11F0B7E2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17800895"/>
        <c:axId val="617793407"/>
      </c:barChart>
      <c:catAx>
        <c:axId val="617800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17793407"/>
        <c:crosses val="autoZero"/>
        <c:auto val="1"/>
        <c:lblAlgn val="ctr"/>
        <c:lblOffset val="100"/>
        <c:noMultiLvlLbl val="0"/>
      </c:catAx>
      <c:valAx>
        <c:axId val="6177934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178008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E6ED97F-8ACB-4783-9CF1-A2C3770C52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859D804-5484-4FF2-B098-9376AD8553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DA906-19B3-40C9-9944-DE8E3EE6AD39}" type="datetimeFigureOut">
              <a:rPr lang="pl-PL" smtClean="0"/>
              <a:t>19.09.2022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5FA7CF8-1BB1-4C1F-83B1-2C37D1AD82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41D807B-0AA3-4EA8-82FC-7DEFCA3851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C9A47-65B0-4103-B511-C52F486509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803610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8E2CA-10FD-4006-9432-C1754B0E91A3}" type="datetimeFigureOut">
              <a:rPr lang="pl-PL" smtClean="0"/>
              <a:t>19.09.2022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3DCB9-1D62-47B3-9B2C-A5CB2C26A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833829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3629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9474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5501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2921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9870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mailto:eks@frse.org.pl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eks.org.pl/" TargetMode="External"/><Relationship Id="rId4" Type="http://schemas.openxmlformats.org/officeDocument/2006/relationships/hyperlink" Target="https://erasmusplus.org.pl/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639A9F8E-BF67-4B1D-B586-1A8C67A29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72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 - 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586C320-D207-4952-B3F0-F7DC5B8F0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B5DB5B-96E1-412F-A8A3-8F5213087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2415209"/>
            <a:ext cx="5458691" cy="3761754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228E1-3228-4749-B4C0-504B4CCFF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106" y="2415209"/>
            <a:ext cx="5430983" cy="3761754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Symbol zastępczy stopki 4">
            <a:extLst>
              <a:ext uri="{FF2B5EF4-FFF2-40B4-BE49-F238E27FC236}">
                <a16:creationId xmlns:a16="http://schemas.microsoft.com/office/drawing/2014/main" id="{74903492-D5C7-4364-8B96-5A0CCDBEB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68458804-38EB-4D84-8316-FBCDD151D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C7A8029E-2294-482A-9C5A-3AB0E40F1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285842"/>
            <a:ext cx="11249890" cy="951057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09169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>
            <a:extLst>
              <a:ext uri="{FF2B5EF4-FFF2-40B4-BE49-F238E27FC236}">
                <a16:creationId xmlns:a16="http://schemas.microsoft.com/office/drawing/2014/main" id="{E27F78EA-B8FD-4C6E-B799-5F749A7C0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2" b="49989"/>
          <a:stretch/>
        </p:blipFill>
        <p:spPr bwMode="auto">
          <a:xfrm>
            <a:off x="0" y="1354346"/>
            <a:ext cx="12189290" cy="287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CBA02CCC-5038-45C1-A9AB-967FECA58A17}"/>
              </a:ext>
            </a:extLst>
          </p:cNvPr>
          <p:cNvSpPr/>
          <p:nvPr userDrawn="1"/>
        </p:nvSpPr>
        <p:spPr>
          <a:xfrm>
            <a:off x="0" y="5180900"/>
            <a:ext cx="12192000" cy="1677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3E558A3-4119-4A88-8441-6A3982F183AE}"/>
              </a:ext>
            </a:extLst>
          </p:cNvPr>
          <p:cNvSpPr txBox="1"/>
          <p:nvPr userDrawn="1"/>
        </p:nvSpPr>
        <p:spPr>
          <a:xfrm>
            <a:off x="3047364" y="5468492"/>
            <a:ext cx="6094562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pl-PL" b="0" dirty="0">
                <a:solidFill>
                  <a:schemeClr val="bg1"/>
                </a:solidFill>
              </a:rPr>
              <a:t>Aleje Jerozolimskie 142A, 02-305 Warszawa</a:t>
            </a:r>
          </a:p>
          <a:p>
            <a:pPr algn="ctr"/>
            <a:r>
              <a:rPr lang="pl-PL" b="0" dirty="0">
                <a:solidFill>
                  <a:schemeClr val="bg1"/>
                </a:solidFill>
              </a:rPr>
              <a:t>tel.: 22 463 10 00 | e-mail: </a:t>
            </a:r>
            <a:r>
              <a:rPr lang="pl-PL" b="0" u="none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eks@frse.org.pl</a:t>
            </a:r>
            <a:endParaRPr lang="pl-PL" b="0" u="none" dirty="0">
              <a:solidFill>
                <a:schemeClr val="bg1"/>
              </a:solidFill>
            </a:endParaRPr>
          </a:p>
          <a:p>
            <a:pPr algn="ctr"/>
            <a:r>
              <a:rPr lang="pl-PL" b="0" u="non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erasmusplus.org.pl</a:t>
            </a:r>
            <a:r>
              <a:rPr lang="pl-PL" b="0" u="none" dirty="0">
                <a:solidFill>
                  <a:schemeClr val="bg1"/>
                </a:solidFill>
              </a:rPr>
              <a:t> | </a:t>
            </a:r>
            <a:r>
              <a:rPr lang="pl-PL" b="0" u="none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eks.org.pl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1D8DEC4-0929-420F-9EDC-9B602EABF113}"/>
              </a:ext>
            </a:extLst>
          </p:cNvPr>
          <p:cNvSpPr txBox="1"/>
          <p:nvPr userDrawn="1"/>
        </p:nvSpPr>
        <p:spPr>
          <a:xfrm>
            <a:off x="3047364" y="6482030"/>
            <a:ext cx="60945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00" dirty="0">
                <a:solidFill>
                  <a:schemeClr val="bg1"/>
                </a:solidFill>
              </a:rPr>
              <a:t>©Fundacja Rozwoju Systemu Edukacji (CC BY 4.0)</a:t>
            </a:r>
          </a:p>
        </p:txBody>
      </p:sp>
    </p:spTree>
    <p:extLst>
      <p:ext uri="{BB962C8B-B14F-4D97-AF65-F5344CB8AC3E}">
        <p14:creationId xmlns:p14="http://schemas.microsoft.com/office/powerpoint/2010/main" val="3767388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+ OBRAZ W 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>
            <a:extLst>
              <a:ext uri="{FF2B5EF4-FFF2-40B4-BE49-F238E27FC236}">
                <a16:creationId xmlns:a16="http://schemas.microsoft.com/office/drawing/2014/main" id="{1479993B-66C8-4B40-B37E-54A1AD099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521" y="2766219"/>
            <a:ext cx="11032958" cy="1325563"/>
          </a:xfrm>
          <a:effectLst>
            <a:outerShdw blurRad="381000" rotWithShape="0">
              <a:prstClr val="black"/>
            </a:outerShdw>
          </a:effectLst>
        </p:spPr>
        <p:txBody>
          <a:bodyPr>
            <a:noAutofit/>
          </a:bodyPr>
          <a:lstStyle>
            <a:lvl1pPr algn="ctr">
              <a:defRPr sz="6000"/>
            </a:lvl1pPr>
          </a:lstStyle>
          <a:p>
            <a:r>
              <a:rPr lang="pl-PL" dirty="0"/>
              <a:t>Kliknij, aby wstawić tytuł slajdu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486861E-3942-4571-B336-5B3B2E22BD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0" b="80671"/>
          <a:stretch/>
        </p:blipFill>
        <p:spPr>
          <a:xfrm>
            <a:off x="9325155" y="0"/>
            <a:ext cx="2861206" cy="1325563"/>
          </a:xfrm>
          <a:prstGeom prst="rect">
            <a:avLst/>
          </a:prstGeom>
        </p:spPr>
      </p:pic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9CCA22C5-EC89-4B81-8030-6C4BD41874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24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</p:spTree>
    <p:extLst>
      <p:ext uri="{BB962C8B-B14F-4D97-AF65-F5344CB8AC3E}">
        <p14:creationId xmlns:p14="http://schemas.microsoft.com/office/powerpoint/2010/main" val="3534418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+ OBRAZ PONIŻEJ">
    <p:bg>
      <p:bgPr>
        <a:blipFill dpi="0" rotWithShape="1">
          <a:blip r:embed="rId2">
            <a:lum/>
          </a:blip>
          <a:srcRect/>
          <a:tile tx="0" ty="-1181100" sx="50000" sy="5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575BEA39-B2F8-482E-9329-71D9170DA62F}"/>
              </a:ext>
            </a:extLst>
          </p:cNvPr>
          <p:cNvSpPr/>
          <p:nvPr userDrawn="1"/>
        </p:nvSpPr>
        <p:spPr>
          <a:xfrm>
            <a:off x="0" y="0"/>
            <a:ext cx="12192000" cy="1677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CE4BAD7-802A-4DB3-965E-FA37B24A85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25B29816-A2E4-43C6-8999-B4B3B2B56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365125"/>
            <a:ext cx="8326582" cy="95105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DB5986B0-BDC8-4F0E-B8B9-8A15D1591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24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1" name="Symbol zastępczy numeru slajdu 5">
            <a:extLst>
              <a:ext uri="{FF2B5EF4-FFF2-40B4-BE49-F238E27FC236}">
                <a16:creationId xmlns:a16="http://schemas.microsoft.com/office/drawing/2014/main" id="{3DF0063E-B7BF-4F61-9810-EB3B82E96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57339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7C5F1D4-5849-4590-82B0-C5EF625CC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5C303E8-E734-45FD-BB07-5FEDAF8C3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436" y="2435742"/>
            <a:ext cx="5070764" cy="19865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9" name="Symbol zastępczy stopki 4">
            <a:extLst>
              <a:ext uri="{FF2B5EF4-FFF2-40B4-BE49-F238E27FC236}">
                <a16:creationId xmlns:a16="http://schemas.microsoft.com/office/drawing/2014/main" id="{4AC564E2-4E08-4A47-A7AF-62B1133FB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24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FDC082A-36FD-4CED-BC59-9E619AA0C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515043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Układ niestandard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7C5F1D4-5849-4590-82B0-C5EF625CC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7999"/>
          </a:xfrm>
          <a:prstGeom prst="rect">
            <a:avLst/>
          </a:prstGeom>
        </p:spPr>
      </p:pic>
      <p:sp>
        <p:nvSpPr>
          <p:cNvPr id="9" name="Symbol zastępczy stopki 4">
            <a:extLst>
              <a:ext uri="{FF2B5EF4-FFF2-40B4-BE49-F238E27FC236}">
                <a16:creationId xmlns:a16="http://schemas.microsoft.com/office/drawing/2014/main" id="{4AC564E2-4E08-4A47-A7AF-62B1133FB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24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FDC082A-36FD-4CED-BC59-9E619AA0C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7" name="Tytuł 8">
            <a:extLst>
              <a:ext uri="{FF2B5EF4-FFF2-40B4-BE49-F238E27FC236}">
                <a16:creationId xmlns:a16="http://schemas.microsoft.com/office/drawing/2014/main" id="{2A1E6A7F-57DF-4031-A8DC-1CDC93D9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8243" y="2435741"/>
            <a:ext cx="5052913" cy="1986517"/>
          </a:xfrm>
          <a:effectLst>
            <a:outerShdw blurRad="381000" dir="5400000" algn="ctr" rotWithShape="0">
              <a:srgbClr val="000000"/>
            </a:outerShdw>
          </a:effectLst>
        </p:spPr>
        <p:txBody>
          <a:bodyPr>
            <a:normAutofit/>
          </a:bodyPr>
          <a:lstStyle>
            <a:lvl1pPr>
              <a:defRPr lang="pl-PL" sz="44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567721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9D89F18-D556-4CBE-85BC-FE5F896D17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10" name="Tytuł 9">
            <a:extLst>
              <a:ext uri="{FF2B5EF4-FFF2-40B4-BE49-F238E27FC236}">
                <a16:creationId xmlns:a16="http://schemas.microsoft.com/office/drawing/2014/main" id="{F708A932-CE2F-40C1-A259-778104402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32" y="2137427"/>
            <a:ext cx="7122694" cy="2583146"/>
          </a:xfrm>
          <a:effectLst>
            <a:outerShdw blurRad="381000" algn="ctr" rotWithShape="0">
              <a:prstClr val="black"/>
            </a:outerShdw>
          </a:effectLst>
        </p:spPr>
        <p:txBody>
          <a:bodyPr>
            <a:normAutofit/>
          </a:bodyPr>
          <a:lstStyle>
            <a:lvl1pPr algn="ctr">
              <a:defRPr lang="pl-PL" sz="6000" b="1" kern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83F9A1-B7D8-4C76-A6E3-A66A32D75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1686C4CA-BA13-4CCD-A5DE-A3E691FEC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24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</p:spTree>
    <p:extLst>
      <p:ext uri="{BB962C8B-B14F-4D97-AF65-F5344CB8AC3E}">
        <p14:creationId xmlns:p14="http://schemas.microsoft.com/office/powerpoint/2010/main" val="1904893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F9F00A5-73B2-45D7-8019-B1DBDC9F4B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26CDF965-1CB1-4669-8C22-B4F8BC3C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156" y="1829347"/>
            <a:ext cx="7113707" cy="319930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93F7E747-D58E-42EF-A462-92D86A84C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9" name="Symbol zastępczy stopki 4">
            <a:extLst>
              <a:ext uri="{FF2B5EF4-FFF2-40B4-BE49-F238E27FC236}">
                <a16:creationId xmlns:a16="http://schemas.microsoft.com/office/drawing/2014/main" id="{88787AFF-7BF5-4B7C-B67D-F00F3E18B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24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</p:spTree>
    <p:extLst>
      <p:ext uri="{BB962C8B-B14F-4D97-AF65-F5344CB8AC3E}">
        <p14:creationId xmlns:p14="http://schemas.microsoft.com/office/powerpoint/2010/main" val="4118950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kład niestandard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DE0DDF6-2997-4710-953D-246174619F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85"/>
            <a:ext cx="12191999" cy="6854430"/>
          </a:xfrm>
          <a:prstGeom prst="rect">
            <a:avLst/>
          </a:prstGeom>
        </p:spPr>
      </p:pic>
      <p:sp>
        <p:nvSpPr>
          <p:cNvPr id="9" name="Tytuł 8">
            <a:extLst>
              <a:ext uri="{FF2B5EF4-FFF2-40B4-BE49-F238E27FC236}">
                <a16:creationId xmlns:a16="http://schemas.microsoft.com/office/drawing/2014/main" id="{B7F20226-A829-4B69-8F4A-416011DFD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125" y="2336416"/>
            <a:ext cx="7251031" cy="2185169"/>
          </a:xfrm>
          <a:effectLst>
            <a:outerShdw blurRad="381000" dir="5400000" algn="ctr" rotWithShape="0">
              <a:srgbClr val="000000"/>
            </a:outerShdw>
          </a:effectLst>
        </p:spPr>
        <p:txBody>
          <a:bodyPr>
            <a:normAutofit/>
          </a:bodyPr>
          <a:lstStyle>
            <a:lvl1pPr>
              <a:defRPr lang="pl-PL" sz="60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3F7CDDE8-0DAA-4F56-A8E5-7D1295FF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1" name="Symbol zastępczy stopki 4">
            <a:extLst>
              <a:ext uri="{FF2B5EF4-FFF2-40B4-BE49-F238E27FC236}">
                <a16:creationId xmlns:a16="http://schemas.microsoft.com/office/drawing/2014/main" id="{45AE6091-2305-4215-BEA3-2A293B56F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24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</p:spTree>
    <p:extLst>
      <p:ext uri="{BB962C8B-B14F-4D97-AF65-F5344CB8AC3E}">
        <p14:creationId xmlns:p14="http://schemas.microsoft.com/office/powerpoint/2010/main" val="1252146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KS - 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587F7AB-24F9-4A64-9D5E-F13247FE6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301A7-6D06-451C-8BC3-44E15ADC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10029"/>
            <a:ext cx="11249890" cy="5009796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1FC1C43-C054-4FCD-8F0E-229AE8C6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56922"/>
            <a:ext cx="8354290" cy="896185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11" name="Symbol zastępczy stopki 4">
            <a:extLst>
              <a:ext uri="{FF2B5EF4-FFF2-40B4-BE49-F238E27FC236}">
                <a16:creationId xmlns:a16="http://schemas.microsoft.com/office/drawing/2014/main" id="{7833F34B-5614-4B8F-8862-9D7F6C5CB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67E6D8AE-C108-4621-B8F7-AC0FE082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20799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EKS +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B1FD5B6-01EA-48EE-8289-7ACA1ADD63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670239"/>
            <a:ext cx="8534402" cy="4801668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0C6B172-8FC5-48E6-AFBC-D4CBC22B8DFA}"/>
              </a:ext>
            </a:extLst>
          </p:cNvPr>
          <p:cNvSpPr/>
          <p:nvPr userDrawn="1"/>
        </p:nvSpPr>
        <p:spPr>
          <a:xfrm>
            <a:off x="0" y="1"/>
            <a:ext cx="2521527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8356A23-DF5D-4C5C-90D3-D7704E615B3B}"/>
              </a:ext>
            </a:extLst>
          </p:cNvPr>
          <p:cNvSpPr/>
          <p:nvPr userDrawn="1"/>
        </p:nvSpPr>
        <p:spPr>
          <a:xfrm>
            <a:off x="9518072" y="1"/>
            <a:ext cx="2521527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D3F6C0C-248E-41F1-9574-224FFB272F14}"/>
              </a:ext>
            </a:extLst>
          </p:cNvPr>
          <p:cNvSpPr/>
          <p:nvPr userDrawn="1"/>
        </p:nvSpPr>
        <p:spPr>
          <a:xfrm>
            <a:off x="0" y="0"/>
            <a:ext cx="12192000" cy="218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7BE58962-CD0C-49AA-BD9F-89828A6A2EF3}"/>
              </a:ext>
            </a:extLst>
          </p:cNvPr>
          <p:cNvSpPr/>
          <p:nvPr userDrawn="1"/>
        </p:nvSpPr>
        <p:spPr>
          <a:xfrm>
            <a:off x="0" y="5029200"/>
            <a:ext cx="12192000" cy="1828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07F603D-2048-45D8-A150-8D6086DEA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1" y="2186854"/>
            <a:ext cx="11277598" cy="877165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200655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587F7AB-24F9-4A64-9D5E-F13247FE6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301A7-6D06-451C-8BC3-44E15ADC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81307"/>
            <a:ext cx="11249890" cy="45385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98C69048-D9DA-433D-9936-EBF303B53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08D370CC-3BBE-42D9-AA3C-337178AC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BA36ABAD-F537-4188-9C5B-F782A2C1B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43259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47E7AA6F-F96D-4CE3-ADDC-56422862E1E5}"/>
              </a:ext>
            </a:extLst>
          </p:cNvPr>
          <p:cNvSpPr/>
          <p:nvPr userDrawn="1"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587F7AB-24F9-4A64-9D5E-F13247FE6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301A7-6D06-451C-8BC3-44E15ADC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81307"/>
            <a:ext cx="11249890" cy="45385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1FC1C43-C054-4FCD-8F0E-229AE8C6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4" name="Symbol zastępczy stopki 4">
            <a:extLst>
              <a:ext uri="{FF2B5EF4-FFF2-40B4-BE49-F238E27FC236}">
                <a16:creationId xmlns:a16="http://schemas.microsoft.com/office/drawing/2014/main" id="{89FACB41-11FD-42FD-B1EA-CFB522FAA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5789F0C7-079A-4026-A15D-FDC301A66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161508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651B9778-7FDB-4DCB-83FD-25B8D662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B5DB5B-96E1-412F-A8A3-8F5213087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909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228E1-3228-4749-B4C0-504B4CCFF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106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stopki 4">
            <a:extLst>
              <a:ext uri="{FF2B5EF4-FFF2-40B4-BE49-F238E27FC236}">
                <a16:creationId xmlns:a16="http://schemas.microsoft.com/office/drawing/2014/main" id="{675F26D2-FFC2-413D-9C08-2C8E02710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A17FA56D-B611-4EA8-B5C1-A3D1EBBAE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51205C9-A844-4B03-AE75-4826135B4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593672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>
            <a:extLst>
              <a:ext uri="{FF2B5EF4-FFF2-40B4-BE49-F238E27FC236}">
                <a16:creationId xmlns:a16="http://schemas.microsoft.com/office/drawing/2014/main" id="{D5C67B8A-3502-4B60-AB54-02568A67AA74}"/>
              </a:ext>
            </a:extLst>
          </p:cNvPr>
          <p:cNvSpPr/>
          <p:nvPr userDrawn="1"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51B9778-7FDB-4DCB-83FD-25B8D662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B5DB5B-96E1-412F-A8A3-8F5213087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909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228E1-3228-4749-B4C0-504B4CCFF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106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5" name="Symbol zastępczy stopki 4">
            <a:extLst>
              <a:ext uri="{FF2B5EF4-FFF2-40B4-BE49-F238E27FC236}">
                <a16:creationId xmlns:a16="http://schemas.microsoft.com/office/drawing/2014/main" id="{F3DCC119-9CD6-47DD-9B45-9C0FE24BC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1" name="Symbol zastępczy numeru slajdu 5">
            <a:extLst>
              <a:ext uri="{FF2B5EF4-FFF2-40B4-BE49-F238E27FC236}">
                <a16:creationId xmlns:a16="http://schemas.microsoft.com/office/drawing/2014/main" id="{F9DEE7EC-F579-4C8A-9233-1B3CCF6D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0436D8B9-838B-4B39-AF6D-F7643336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676722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A75B809-A0C9-470E-AB4A-357F63E6A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77891219-CA52-4568-BB4B-817E765B5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3" name="Symbol zastępczy obrazu 2">
            <a:extLst>
              <a:ext uri="{FF2B5EF4-FFF2-40B4-BE49-F238E27FC236}">
                <a16:creationId xmlns:a16="http://schemas.microsoft.com/office/drawing/2014/main" id="{D8EC3173-0EE3-46DE-805C-ED0FA652D6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1" y="1500996"/>
            <a:ext cx="6551611" cy="4360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4BF92D63-CBDB-46B6-B36D-39DAFBD80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3546" y="1508934"/>
            <a:ext cx="4271253" cy="4360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B8489FF6-A199-4EA7-AF5D-2CF17F34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DDBD1DA6-89D1-4A52-AA16-7E7959B6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676217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D03E5982-2F82-4572-9FC7-8A0B9DE31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477116A4-CFD3-48B1-8B06-05B971EC4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69500208-5978-4C86-A17A-0EAFE15A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3548" y="1500996"/>
            <a:ext cx="4271251" cy="436799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wykresu 2">
            <a:extLst>
              <a:ext uri="{FF2B5EF4-FFF2-40B4-BE49-F238E27FC236}">
                <a16:creationId xmlns:a16="http://schemas.microsoft.com/office/drawing/2014/main" id="{62EA61B0-F265-41F2-980C-28984998889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57201" y="1500996"/>
            <a:ext cx="6551613" cy="436799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E278A26B-5A6E-4078-9F60-79EA01DA8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ACA2FEA8-E57B-4BCB-A4B2-AB232B5C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58829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587F7AB-24F9-4A64-9D5E-F13247FE6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301A7-6D06-451C-8BC3-44E15ADC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81307"/>
            <a:ext cx="11249890" cy="45385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98C69048-D9DA-433D-9936-EBF303B53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08D370CC-3BBE-42D9-AA3C-337178AC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BA36ABAD-F537-4188-9C5B-F782A2C1B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161873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47E7AA6F-F96D-4CE3-ADDC-56422862E1E5}"/>
              </a:ext>
            </a:extLst>
          </p:cNvPr>
          <p:cNvSpPr/>
          <p:nvPr userDrawn="1"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587F7AB-24F9-4A64-9D5E-F13247FE6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301A7-6D06-451C-8BC3-44E15ADC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81307"/>
            <a:ext cx="11249890" cy="45385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1FC1C43-C054-4FCD-8F0E-229AE8C6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4" name="Symbol zastępczy stopki 4">
            <a:extLst>
              <a:ext uri="{FF2B5EF4-FFF2-40B4-BE49-F238E27FC236}">
                <a16:creationId xmlns:a16="http://schemas.microsoft.com/office/drawing/2014/main" id="{89FACB41-11FD-42FD-B1EA-CFB522FAA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5789F0C7-079A-4026-A15D-FDC301A66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950354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651B9778-7FDB-4DCB-83FD-25B8D662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B5DB5B-96E1-412F-A8A3-8F5213087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909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228E1-3228-4749-B4C0-504B4CCFF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106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stopki 4">
            <a:extLst>
              <a:ext uri="{FF2B5EF4-FFF2-40B4-BE49-F238E27FC236}">
                <a16:creationId xmlns:a16="http://schemas.microsoft.com/office/drawing/2014/main" id="{675F26D2-FFC2-413D-9C08-2C8E02710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A17FA56D-B611-4EA8-B5C1-A3D1EBBAE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51205C9-A844-4B03-AE75-4826135B4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226888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>
            <a:extLst>
              <a:ext uri="{FF2B5EF4-FFF2-40B4-BE49-F238E27FC236}">
                <a16:creationId xmlns:a16="http://schemas.microsoft.com/office/drawing/2014/main" id="{D5C67B8A-3502-4B60-AB54-02568A67AA74}"/>
              </a:ext>
            </a:extLst>
          </p:cNvPr>
          <p:cNvSpPr/>
          <p:nvPr userDrawn="1"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51B9778-7FDB-4DCB-83FD-25B8D662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B5DB5B-96E1-412F-A8A3-8F5213087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909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228E1-3228-4749-B4C0-504B4CCFF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106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5" name="Symbol zastępczy stopki 4">
            <a:extLst>
              <a:ext uri="{FF2B5EF4-FFF2-40B4-BE49-F238E27FC236}">
                <a16:creationId xmlns:a16="http://schemas.microsoft.com/office/drawing/2014/main" id="{F3DCC119-9CD6-47DD-9B45-9C0FE24BC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1" name="Symbol zastępczy numeru slajdu 5">
            <a:extLst>
              <a:ext uri="{FF2B5EF4-FFF2-40B4-BE49-F238E27FC236}">
                <a16:creationId xmlns:a16="http://schemas.microsoft.com/office/drawing/2014/main" id="{F9DEE7EC-F579-4C8A-9233-1B3CCF6D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0436D8B9-838B-4B39-AF6D-F7643336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70155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KS - TYTUŁ +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>
            <a:extLst>
              <a:ext uri="{FF2B5EF4-FFF2-40B4-BE49-F238E27FC236}">
                <a16:creationId xmlns:a16="http://schemas.microsoft.com/office/drawing/2014/main" id="{7EBEE443-E557-4BC8-9DAB-7BDA465BB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EEE65A6-C392-443C-9A8E-A3F93C87FE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-957032"/>
            <a:ext cx="8534402" cy="4801668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4F45E9CA-BCEB-45FE-8355-25747F40F952}"/>
              </a:ext>
            </a:extLst>
          </p:cNvPr>
          <p:cNvSpPr/>
          <p:nvPr userDrawn="1"/>
        </p:nvSpPr>
        <p:spPr>
          <a:xfrm>
            <a:off x="9670473" y="-957034"/>
            <a:ext cx="2521527" cy="4386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6040429-B256-4E83-BD8E-409BB95D872C}"/>
              </a:ext>
            </a:extLst>
          </p:cNvPr>
          <p:cNvSpPr/>
          <p:nvPr userDrawn="1"/>
        </p:nvSpPr>
        <p:spPr>
          <a:xfrm>
            <a:off x="0" y="2396836"/>
            <a:ext cx="12192000" cy="1828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DD26961-238A-4F5A-9045-C79B8472717A}"/>
              </a:ext>
            </a:extLst>
          </p:cNvPr>
          <p:cNvSpPr/>
          <p:nvPr userDrawn="1"/>
        </p:nvSpPr>
        <p:spPr>
          <a:xfrm>
            <a:off x="0" y="-957034"/>
            <a:ext cx="2521527" cy="3977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07F603D-2048-45D8-A150-8D6086DEA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1" y="2680566"/>
            <a:ext cx="11277598" cy="877165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4C8BF3F-DDCA-4325-B0A3-FDFA09434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1" y="3837709"/>
            <a:ext cx="11277598" cy="251864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C7211A7A-7FAA-4E37-A22E-3BA5918557D0}"/>
              </a:ext>
            </a:extLst>
          </p:cNvPr>
          <p:cNvSpPr/>
          <p:nvPr userDrawn="1"/>
        </p:nvSpPr>
        <p:spPr>
          <a:xfrm>
            <a:off x="0" y="-957033"/>
            <a:ext cx="12192000" cy="1458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ymbol zastępczy numeru slajdu 5">
            <a:extLst>
              <a:ext uri="{FF2B5EF4-FFF2-40B4-BE49-F238E27FC236}">
                <a16:creationId xmlns:a16="http://schemas.microsoft.com/office/drawing/2014/main" id="{18446153-896D-4045-9BEC-DD4E7419F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21" name="Symbol zastępczy stopki 4">
            <a:extLst>
              <a:ext uri="{FF2B5EF4-FFF2-40B4-BE49-F238E27FC236}">
                <a16:creationId xmlns:a16="http://schemas.microsoft.com/office/drawing/2014/main" id="{45CFA69A-4FB0-49AD-9535-7D87A48E7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</p:spTree>
    <p:extLst>
      <p:ext uri="{BB962C8B-B14F-4D97-AF65-F5344CB8AC3E}">
        <p14:creationId xmlns:p14="http://schemas.microsoft.com/office/powerpoint/2010/main" val="3399625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A75B809-A0C9-470E-AB4A-357F63E6A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77891219-CA52-4568-BB4B-817E765B5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3" name="Symbol zastępczy obrazu 2">
            <a:extLst>
              <a:ext uri="{FF2B5EF4-FFF2-40B4-BE49-F238E27FC236}">
                <a16:creationId xmlns:a16="http://schemas.microsoft.com/office/drawing/2014/main" id="{D8EC3173-0EE3-46DE-805C-ED0FA652D6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1" y="1500996"/>
            <a:ext cx="6551611" cy="4360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4BF92D63-CBDB-46B6-B36D-39DAFBD80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3546" y="1508934"/>
            <a:ext cx="4271253" cy="4360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B8489FF6-A199-4EA7-AF5D-2CF17F34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DDBD1DA6-89D1-4A52-AA16-7E7959B6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137298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D03E5982-2F82-4572-9FC7-8A0B9DE31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477116A4-CFD3-48B1-8B06-05B971EC4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69500208-5978-4C86-A17A-0EAFE15A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3548" y="1500996"/>
            <a:ext cx="4271251" cy="436799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wykresu 2">
            <a:extLst>
              <a:ext uri="{FF2B5EF4-FFF2-40B4-BE49-F238E27FC236}">
                <a16:creationId xmlns:a16="http://schemas.microsoft.com/office/drawing/2014/main" id="{62EA61B0-F265-41F2-980C-28984998889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57201" y="1500996"/>
            <a:ext cx="6551613" cy="436799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E278A26B-5A6E-4078-9F60-79EA01DA8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ACA2FEA8-E57B-4BCB-A4B2-AB232B5C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239475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KS - 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651B9778-7FDB-4DCB-83FD-25B8D662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B5DB5B-96E1-412F-A8A3-8F5213087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210029"/>
            <a:ext cx="5458691" cy="4966934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228E1-3228-4749-B4C0-504B4CCFF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106" y="1210029"/>
            <a:ext cx="5430983" cy="4966934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E6F945FE-0BA9-43FD-99AA-7F98950BF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53178CCC-578F-41D5-9AFE-CDE75DCF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6826D17A-E29E-4394-B623-B0682B7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56922"/>
            <a:ext cx="8354290" cy="896185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107971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587F7AB-24F9-4A64-9D5E-F13247FE6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301A7-6D06-451C-8BC3-44E15ADC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81307"/>
            <a:ext cx="11249890" cy="45385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98C69048-D9DA-433D-9936-EBF303B53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08D370CC-3BBE-42D9-AA3C-337178AC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BA36ABAD-F537-4188-9C5B-F782A2C1B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642815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47E7AA6F-F96D-4CE3-ADDC-56422862E1E5}"/>
              </a:ext>
            </a:extLst>
          </p:cNvPr>
          <p:cNvSpPr/>
          <p:nvPr userDrawn="1"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587F7AB-24F9-4A64-9D5E-F13247FE6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301A7-6D06-451C-8BC3-44E15ADC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81307"/>
            <a:ext cx="11249890" cy="45385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1FC1C43-C054-4FCD-8F0E-229AE8C6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4" name="Symbol zastępczy stopki 4">
            <a:extLst>
              <a:ext uri="{FF2B5EF4-FFF2-40B4-BE49-F238E27FC236}">
                <a16:creationId xmlns:a16="http://schemas.microsoft.com/office/drawing/2014/main" id="{89FACB41-11FD-42FD-B1EA-CFB522FAA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5789F0C7-079A-4026-A15D-FDC301A66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136438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651B9778-7FDB-4DCB-83FD-25B8D662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B5DB5B-96E1-412F-A8A3-8F5213087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909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228E1-3228-4749-B4C0-504B4CCFF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106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stopki 4">
            <a:extLst>
              <a:ext uri="{FF2B5EF4-FFF2-40B4-BE49-F238E27FC236}">
                <a16:creationId xmlns:a16="http://schemas.microsoft.com/office/drawing/2014/main" id="{675F26D2-FFC2-413D-9C08-2C8E02710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A17FA56D-B611-4EA8-B5C1-A3D1EBBAE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51205C9-A844-4B03-AE75-4826135B4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2425602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>
            <a:extLst>
              <a:ext uri="{FF2B5EF4-FFF2-40B4-BE49-F238E27FC236}">
                <a16:creationId xmlns:a16="http://schemas.microsoft.com/office/drawing/2014/main" id="{D5C67B8A-3502-4B60-AB54-02568A67AA74}"/>
              </a:ext>
            </a:extLst>
          </p:cNvPr>
          <p:cNvSpPr/>
          <p:nvPr userDrawn="1"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51B9778-7FDB-4DCB-83FD-25B8D662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B5DB5B-96E1-412F-A8A3-8F5213087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909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228E1-3228-4749-B4C0-504B4CCFF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106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5" name="Symbol zastępczy stopki 4">
            <a:extLst>
              <a:ext uri="{FF2B5EF4-FFF2-40B4-BE49-F238E27FC236}">
                <a16:creationId xmlns:a16="http://schemas.microsoft.com/office/drawing/2014/main" id="{F3DCC119-9CD6-47DD-9B45-9C0FE24BC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1" name="Symbol zastępczy numeru slajdu 5">
            <a:extLst>
              <a:ext uri="{FF2B5EF4-FFF2-40B4-BE49-F238E27FC236}">
                <a16:creationId xmlns:a16="http://schemas.microsoft.com/office/drawing/2014/main" id="{F9DEE7EC-F579-4C8A-9233-1B3CCF6D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0436D8B9-838B-4B39-AF6D-F7643336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084135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A75B809-A0C9-470E-AB4A-357F63E6A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77891219-CA52-4568-BB4B-817E765B5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3" name="Symbol zastępczy obrazu 2">
            <a:extLst>
              <a:ext uri="{FF2B5EF4-FFF2-40B4-BE49-F238E27FC236}">
                <a16:creationId xmlns:a16="http://schemas.microsoft.com/office/drawing/2014/main" id="{D8EC3173-0EE3-46DE-805C-ED0FA652D6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1" y="1500996"/>
            <a:ext cx="6551611" cy="4360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4BF92D63-CBDB-46B6-B36D-39DAFBD80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3546" y="1508934"/>
            <a:ext cx="4271253" cy="4360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B8489FF6-A199-4EA7-AF5D-2CF17F34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DDBD1DA6-89D1-4A52-AA16-7E7959B6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47361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D03E5982-2F82-4572-9FC7-8A0B9DE31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477116A4-CFD3-48B1-8B06-05B971EC4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69500208-5978-4C86-A17A-0EAFE15A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3548" y="1500996"/>
            <a:ext cx="4271251" cy="436799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wykresu 2">
            <a:extLst>
              <a:ext uri="{FF2B5EF4-FFF2-40B4-BE49-F238E27FC236}">
                <a16:creationId xmlns:a16="http://schemas.microsoft.com/office/drawing/2014/main" id="{62EA61B0-F265-41F2-980C-28984998889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57201" y="1500996"/>
            <a:ext cx="6551613" cy="436799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E278A26B-5A6E-4078-9F60-79EA01DA8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ACA2FEA8-E57B-4BCB-A4B2-AB232B5C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6013442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587F7AB-24F9-4A64-9D5E-F13247FE6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301A7-6D06-451C-8BC3-44E15ADC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81307"/>
            <a:ext cx="11249890" cy="45385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98C69048-D9DA-433D-9936-EBF303B53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08D370CC-3BBE-42D9-AA3C-337178AC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BA36ABAD-F537-4188-9C5B-F782A2C1B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095718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 TYTUŁ +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BB46DB9-55D2-4140-90DF-12B42DAA0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07F603D-2048-45D8-A150-8D6086DEA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1" y="2680566"/>
            <a:ext cx="11277598" cy="877165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4C8BF3F-DDCA-4325-B0A3-FDFA09434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1" y="3837709"/>
            <a:ext cx="11277598" cy="251864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0D2DC869-8911-4F03-BC0E-479BB4F78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3CF0BF9D-5DFC-4B57-A474-5490DC95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081448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47E7AA6F-F96D-4CE3-ADDC-56422862E1E5}"/>
              </a:ext>
            </a:extLst>
          </p:cNvPr>
          <p:cNvSpPr/>
          <p:nvPr userDrawn="1"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587F7AB-24F9-4A64-9D5E-F13247FE6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301A7-6D06-451C-8BC3-44E15ADC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81307"/>
            <a:ext cx="11249890" cy="45385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1FC1C43-C054-4FCD-8F0E-229AE8C6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4" name="Symbol zastępczy stopki 4">
            <a:extLst>
              <a:ext uri="{FF2B5EF4-FFF2-40B4-BE49-F238E27FC236}">
                <a16:creationId xmlns:a16="http://schemas.microsoft.com/office/drawing/2014/main" id="{89FACB41-11FD-42FD-B1EA-CFB522FAA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5789F0C7-079A-4026-A15D-FDC301A66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167341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651B9778-7FDB-4DCB-83FD-25B8D662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B5DB5B-96E1-412F-A8A3-8F5213087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909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228E1-3228-4749-B4C0-504B4CCFF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106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stopki 4">
            <a:extLst>
              <a:ext uri="{FF2B5EF4-FFF2-40B4-BE49-F238E27FC236}">
                <a16:creationId xmlns:a16="http://schemas.microsoft.com/office/drawing/2014/main" id="{675F26D2-FFC2-413D-9C08-2C8E02710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A17FA56D-B611-4EA8-B5C1-A3D1EBBAE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51205C9-A844-4B03-AE75-4826135B4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3985338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>
            <a:extLst>
              <a:ext uri="{FF2B5EF4-FFF2-40B4-BE49-F238E27FC236}">
                <a16:creationId xmlns:a16="http://schemas.microsoft.com/office/drawing/2014/main" id="{D5C67B8A-3502-4B60-AB54-02568A67AA74}"/>
              </a:ext>
            </a:extLst>
          </p:cNvPr>
          <p:cNvSpPr/>
          <p:nvPr userDrawn="1"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51B9778-7FDB-4DCB-83FD-25B8D662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B5DB5B-96E1-412F-A8A3-8F5213087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909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228E1-3228-4749-B4C0-504B4CCFF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106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5" name="Symbol zastępczy stopki 4">
            <a:extLst>
              <a:ext uri="{FF2B5EF4-FFF2-40B4-BE49-F238E27FC236}">
                <a16:creationId xmlns:a16="http://schemas.microsoft.com/office/drawing/2014/main" id="{F3DCC119-9CD6-47DD-9B45-9C0FE24BC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1" name="Symbol zastępczy numeru slajdu 5">
            <a:extLst>
              <a:ext uri="{FF2B5EF4-FFF2-40B4-BE49-F238E27FC236}">
                <a16:creationId xmlns:a16="http://schemas.microsoft.com/office/drawing/2014/main" id="{F9DEE7EC-F579-4C8A-9233-1B3CCF6D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0436D8B9-838B-4B39-AF6D-F7643336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3868727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A75B809-A0C9-470E-AB4A-357F63E6A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77891219-CA52-4568-BB4B-817E765B5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3" name="Symbol zastępczy obrazu 2">
            <a:extLst>
              <a:ext uri="{FF2B5EF4-FFF2-40B4-BE49-F238E27FC236}">
                <a16:creationId xmlns:a16="http://schemas.microsoft.com/office/drawing/2014/main" id="{D8EC3173-0EE3-46DE-805C-ED0FA652D6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1" y="1500996"/>
            <a:ext cx="6551611" cy="4360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4BF92D63-CBDB-46B6-B36D-39DAFBD80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3546" y="1508934"/>
            <a:ext cx="4271253" cy="4360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B8489FF6-A199-4EA7-AF5D-2CF17F34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DDBD1DA6-89D1-4A52-AA16-7E7959B6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7420172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D03E5982-2F82-4572-9FC7-8A0B9DE31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477116A4-CFD3-48B1-8B06-05B971EC4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69500208-5978-4C86-A17A-0EAFE15A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3548" y="1500996"/>
            <a:ext cx="4271251" cy="436799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wykresu 2">
            <a:extLst>
              <a:ext uri="{FF2B5EF4-FFF2-40B4-BE49-F238E27FC236}">
                <a16:creationId xmlns:a16="http://schemas.microsoft.com/office/drawing/2014/main" id="{62EA61B0-F265-41F2-980C-28984998889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57201" y="1500996"/>
            <a:ext cx="6551613" cy="436799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E278A26B-5A6E-4078-9F60-79EA01DA8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ACA2FEA8-E57B-4BCB-A4B2-AB232B5C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858144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587F7AB-24F9-4A64-9D5E-F13247FE6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301A7-6D06-451C-8BC3-44E15ADC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81307"/>
            <a:ext cx="11249890" cy="45385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98C69048-D9DA-433D-9936-EBF303B53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08080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08D370CC-3BBE-42D9-AA3C-337178AC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BA36ABAD-F537-4188-9C5B-F782A2C1B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72701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47E7AA6F-F96D-4CE3-ADDC-56422862E1E5}"/>
              </a:ext>
            </a:extLst>
          </p:cNvPr>
          <p:cNvSpPr/>
          <p:nvPr userDrawn="1"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587F7AB-24F9-4A64-9D5E-F13247FE6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301A7-6D06-451C-8BC3-44E15ADC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81307"/>
            <a:ext cx="11249890" cy="45385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1FC1C43-C054-4FCD-8F0E-229AE8C6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4" name="Symbol zastępczy stopki 4">
            <a:extLst>
              <a:ext uri="{FF2B5EF4-FFF2-40B4-BE49-F238E27FC236}">
                <a16:creationId xmlns:a16="http://schemas.microsoft.com/office/drawing/2014/main" id="{89FACB41-11FD-42FD-B1EA-CFB522FAA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08080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5789F0C7-079A-4026-A15D-FDC301A66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553976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651B9778-7FDB-4DCB-83FD-25B8D662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B5DB5B-96E1-412F-A8A3-8F5213087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909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228E1-3228-4749-B4C0-504B4CCFF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106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stopki 4">
            <a:extLst>
              <a:ext uri="{FF2B5EF4-FFF2-40B4-BE49-F238E27FC236}">
                <a16:creationId xmlns:a16="http://schemas.microsoft.com/office/drawing/2014/main" id="{675F26D2-FFC2-413D-9C08-2C8E02710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08080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A17FA56D-B611-4EA8-B5C1-A3D1EBBAE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51205C9-A844-4B03-AE75-4826135B4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115295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>
            <a:extLst>
              <a:ext uri="{FF2B5EF4-FFF2-40B4-BE49-F238E27FC236}">
                <a16:creationId xmlns:a16="http://schemas.microsoft.com/office/drawing/2014/main" id="{D5C67B8A-3502-4B60-AB54-02568A67AA74}"/>
              </a:ext>
            </a:extLst>
          </p:cNvPr>
          <p:cNvSpPr/>
          <p:nvPr userDrawn="1"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51B9778-7FDB-4DCB-83FD-25B8D662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B5DB5B-96E1-412F-A8A3-8F5213087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909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228E1-3228-4749-B4C0-504B4CCFF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106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5" name="Symbol zastępczy stopki 4">
            <a:extLst>
              <a:ext uri="{FF2B5EF4-FFF2-40B4-BE49-F238E27FC236}">
                <a16:creationId xmlns:a16="http://schemas.microsoft.com/office/drawing/2014/main" id="{F3DCC119-9CD6-47DD-9B45-9C0FE24BC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08080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1" name="Symbol zastępczy numeru slajdu 5">
            <a:extLst>
              <a:ext uri="{FF2B5EF4-FFF2-40B4-BE49-F238E27FC236}">
                <a16:creationId xmlns:a16="http://schemas.microsoft.com/office/drawing/2014/main" id="{F9DEE7EC-F579-4C8A-9233-1B3CCF6D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0436D8B9-838B-4B39-AF6D-F7643336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515505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A75B809-A0C9-470E-AB4A-357F63E6A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77891219-CA52-4568-BB4B-817E765B5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08080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3" name="Symbol zastępczy obrazu 2">
            <a:extLst>
              <a:ext uri="{FF2B5EF4-FFF2-40B4-BE49-F238E27FC236}">
                <a16:creationId xmlns:a16="http://schemas.microsoft.com/office/drawing/2014/main" id="{D8EC3173-0EE3-46DE-805C-ED0FA652D6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1" y="1500996"/>
            <a:ext cx="6551611" cy="4360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4BF92D63-CBDB-46B6-B36D-39DAFBD80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3546" y="1508934"/>
            <a:ext cx="4271253" cy="4360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B8489FF6-A199-4EA7-AF5D-2CF17F34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DDBD1DA6-89D1-4A52-AA16-7E7959B6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34204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S - 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587F7AB-24F9-4A64-9D5E-F13247FE6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301A7-6D06-451C-8BC3-44E15ADC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10029"/>
            <a:ext cx="11249890" cy="5009796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1FC1C43-C054-4FCD-8F0E-229AE8C6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56922"/>
            <a:ext cx="8354290" cy="896185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11" name="Symbol zastępczy stopki 4">
            <a:extLst>
              <a:ext uri="{FF2B5EF4-FFF2-40B4-BE49-F238E27FC236}">
                <a16:creationId xmlns:a16="http://schemas.microsoft.com/office/drawing/2014/main" id="{7833F34B-5614-4B8F-8862-9D7F6C5CB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67E6D8AE-C108-4621-B8F7-AC0FE082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8579220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D03E5982-2F82-4572-9FC7-8A0B9DE31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477116A4-CFD3-48B1-8B06-05B971EC4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08080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69500208-5978-4C86-A17A-0EAFE15A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3548" y="1500996"/>
            <a:ext cx="4271251" cy="436799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wykresu 2">
            <a:extLst>
              <a:ext uri="{FF2B5EF4-FFF2-40B4-BE49-F238E27FC236}">
                <a16:creationId xmlns:a16="http://schemas.microsoft.com/office/drawing/2014/main" id="{62EA61B0-F265-41F2-980C-28984998889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57201" y="1500996"/>
            <a:ext cx="6551613" cy="436799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E278A26B-5A6E-4078-9F60-79EA01DA8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80808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ACA2FEA8-E57B-4BCB-A4B2-AB232B5C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3695457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KS - 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651B9778-7FDB-4DCB-83FD-25B8D662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B5DB5B-96E1-412F-A8A3-8F5213087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210029"/>
            <a:ext cx="5458691" cy="4966934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228E1-3228-4749-B4C0-504B4CCFF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106" y="1210029"/>
            <a:ext cx="5430983" cy="4966934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E6F945FE-0BA9-43FD-99AA-7F98950BF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53178CCC-578F-41D5-9AFE-CDE75DCF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6826D17A-E29E-4394-B623-B0682B7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56922"/>
            <a:ext cx="8354290" cy="896185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6230941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587F7AB-24F9-4A64-9D5E-F13247FE6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301A7-6D06-451C-8BC3-44E15ADC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81307"/>
            <a:ext cx="11249890" cy="45385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98C69048-D9DA-433D-9936-EBF303B53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08D370CC-3BBE-42D9-AA3C-337178AC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BA36ABAD-F537-4188-9C5B-F782A2C1B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447841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47E7AA6F-F96D-4CE3-ADDC-56422862E1E5}"/>
              </a:ext>
            </a:extLst>
          </p:cNvPr>
          <p:cNvSpPr/>
          <p:nvPr userDrawn="1"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587F7AB-24F9-4A64-9D5E-F13247FE6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301A7-6D06-451C-8BC3-44E15ADC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81307"/>
            <a:ext cx="11249890" cy="453851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1FC1C43-C054-4FCD-8F0E-229AE8C6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4" name="Symbol zastępczy stopki 4">
            <a:extLst>
              <a:ext uri="{FF2B5EF4-FFF2-40B4-BE49-F238E27FC236}">
                <a16:creationId xmlns:a16="http://schemas.microsoft.com/office/drawing/2014/main" id="{89FACB41-11FD-42FD-B1EA-CFB522FAA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5789F0C7-079A-4026-A15D-FDC301A66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7065447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651B9778-7FDB-4DCB-83FD-25B8D662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B5DB5B-96E1-412F-A8A3-8F5213087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909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228E1-3228-4749-B4C0-504B4CCFF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106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stopki 4">
            <a:extLst>
              <a:ext uri="{FF2B5EF4-FFF2-40B4-BE49-F238E27FC236}">
                <a16:creationId xmlns:a16="http://schemas.microsoft.com/office/drawing/2014/main" id="{675F26D2-FFC2-413D-9C08-2C8E02710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A17FA56D-B611-4EA8-B5C1-A3D1EBBAE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51205C9-A844-4B03-AE75-4826135B4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7338390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>
            <a:extLst>
              <a:ext uri="{FF2B5EF4-FFF2-40B4-BE49-F238E27FC236}">
                <a16:creationId xmlns:a16="http://schemas.microsoft.com/office/drawing/2014/main" id="{D5C67B8A-3502-4B60-AB54-02568A67AA74}"/>
              </a:ext>
            </a:extLst>
          </p:cNvPr>
          <p:cNvSpPr/>
          <p:nvPr userDrawn="1"/>
        </p:nvSpPr>
        <p:spPr>
          <a:xfrm>
            <a:off x="0" y="0"/>
            <a:ext cx="12192000" cy="131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51B9778-7FDB-4DCB-83FD-25B8D662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B5DB5B-96E1-412F-A8A3-8F5213087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909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228E1-3228-4749-B4C0-504B4CCFF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106" y="1500996"/>
            <a:ext cx="5430983" cy="4675967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5" name="Symbol zastępczy stopki 4">
            <a:extLst>
              <a:ext uri="{FF2B5EF4-FFF2-40B4-BE49-F238E27FC236}">
                <a16:creationId xmlns:a16="http://schemas.microsoft.com/office/drawing/2014/main" id="{F3DCC119-9CD6-47DD-9B45-9C0FE24BC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1" name="Symbol zastępczy numeru slajdu 5">
            <a:extLst>
              <a:ext uri="{FF2B5EF4-FFF2-40B4-BE49-F238E27FC236}">
                <a16:creationId xmlns:a16="http://schemas.microsoft.com/office/drawing/2014/main" id="{F9DEE7EC-F579-4C8A-9233-1B3CCF6D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0436D8B9-838B-4B39-AF6D-F7643336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8112596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A75B809-A0C9-470E-AB4A-357F63E6A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77891219-CA52-4568-BB4B-817E765B5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3" name="Symbol zastępczy obrazu 2">
            <a:extLst>
              <a:ext uri="{FF2B5EF4-FFF2-40B4-BE49-F238E27FC236}">
                <a16:creationId xmlns:a16="http://schemas.microsoft.com/office/drawing/2014/main" id="{D8EC3173-0EE3-46DE-805C-ED0FA652D6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1" y="1500996"/>
            <a:ext cx="6551611" cy="4360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4BF92D63-CBDB-46B6-B36D-39DAFBD80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3546" y="1508934"/>
            <a:ext cx="4271253" cy="4360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B8489FF6-A199-4EA7-AF5D-2CF17F34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DDBD1DA6-89D1-4A52-AA16-7E7959B6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1859714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D03E5982-2F82-4572-9FC7-8A0B9DE31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0"/>
            <a:ext cx="12187064" cy="6857998"/>
          </a:xfrm>
          <a:prstGeom prst="rect">
            <a:avLst/>
          </a:prstGeom>
        </p:spPr>
      </p:pic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477116A4-CFD3-48B1-8B06-05B971EC4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69500208-5978-4C86-A17A-0EAFE15A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3548" y="1500996"/>
            <a:ext cx="4271251" cy="436799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5" name="Symbol zastępczy wykresu 2">
            <a:extLst>
              <a:ext uri="{FF2B5EF4-FFF2-40B4-BE49-F238E27FC236}">
                <a16:creationId xmlns:a16="http://schemas.microsoft.com/office/drawing/2014/main" id="{62EA61B0-F265-41F2-980C-28984998889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57201" y="1500996"/>
            <a:ext cx="6551613" cy="436799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E278A26B-5A6E-4078-9F60-79EA01DA8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ACA2FEA8-E57B-4BCB-A4B2-AB232B5C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"/>
            <a:ext cx="8354290" cy="1316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228981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KS - Tytuł i zawartość (bez stop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587F7AB-24F9-4A64-9D5E-F13247FE6D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85"/>
          <a:stretch/>
        </p:blipFill>
        <p:spPr>
          <a:xfrm>
            <a:off x="5639" y="1"/>
            <a:ext cx="12180721" cy="482216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301A7-6D06-451C-8BC3-44E15ADC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10028"/>
            <a:ext cx="11249890" cy="5491049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1FC1C43-C054-4FCD-8F0E-229AE8C6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56922"/>
            <a:ext cx="8354290" cy="896185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23561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 - 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14C9B5B-4125-4DE1-AB7E-4C6F2BB10D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301A7-6D06-451C-8BC3-44E15ADC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415209"/>
            <a:ext cx="11249890" cy="3804615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1FC1C43-C054-4FCD-8F0E-229AE8C6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285842"/>
            <a:ext cx="11249890" cy="951057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11" name="Symbol zastępczy stopki 4">
            <a:extLst>
              <a:ext uri="{FF2B5EF4-FFF2-40B4-BE49-F238E27FC236}">
                <a16:creationId xmlns:a16="http://schemas.microsoft.com/office/drawing/2014/main" id="{3BAD3F93-03A3-4EBB-9CEF-F84EC5760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83E6CE9C-9078-492B-88B8-DCD8DD58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797759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 - Tytuł i zawartość (bez stop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14C9B5B-4125-4DE1-AB7E-4C6F2BB10D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45"/>
          <a:stretch/>
        </p:blipFill>
        <p:spPr>
          <a:xfrm>
            <a:off x="0" y="1"/>
            <a:ext cx="12191999" cy="142335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0301A7-6D06-451C-8BC3-44E15ADCB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415209"/>
            <a:ext cx="11249890" cy="4261636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01FC1C43-C054-4FCD-8F0E-229AE8C6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285842"/>
            <a:ext cx="11249890" cy="951057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833900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S - 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651B9778-7FDB-4DCB-83FD-25B8D662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B5DB5B-96E1-412F-A8A3-8F5213087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210029"/>
            <a:ext cx="5458691" cy="4966934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228E1-3228-4749-B4C0-504B4CCFF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106" y="1210029"/>
            <a:ext cx="5430983" cy="4966934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2" name="Symbol zastępczy stopki 4">
            <a:extLst>
              <a:ext uri="{FF2B5EF4-FFF2-40B4-BE49-F238E27FC236}">
                <a16:creationId xmlns:a16="http://schemas.microsoft.com/office/drawing/2014/main" id="{E6F945FE-0BA9-43FD-99AA-7F98950BF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2" y="63103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©Fundacja Rozwoju Systemu Edukacji (CC BY 4.0)</a:t>
            </a:r>
          </a:p>
        </p:txBody>
      </p:sp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53178CCC-578F-41D5-9AFE-CDE75DCF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1963" y="5917722"/>
            <a:ext cx="966158" cy="38566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DB796C1-9F68-4AB3-8B81-AB5BE1696184}" type="slidenum">
              <a:rPr lang="pl-PL" smtClean="0"/>
              <a:pPr/>
              <a:t>‹#›</a:t>
            </a:fld>
            <a:r>
              <a:rPr lang="pl-PL" dirty="0"/>
              <a:t>  |</a:t>
            </a: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6826D17A-E29E-4394-B623-B0682B76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56922"/>
            <a:ext cx="8354290" cy="896185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360093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5A2BCD1-6FE7-48CC-9AE9-2D6660D9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D2C307-3CBD-4F06-9919-6119E1C24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06728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0" r:id="rId2"/>
    <p:sldLayoutId id="2147483663" r:id="rId3"/>
    <p:sldLayoutId id="2147483656" r:id="rId4"/>
    <p:sldLayoutId id="2147483657" r:id="rId5"/>
    <p:sldLayoutId id="2147483771" r:id="rId6"/>
    <p:sldLayoutId id="2147483661" r:id="rId7"/>
    <p:sldLayoutId id="2147483772" r:id="rId8"/>
    <p:sldLayoutId id="2147483659" r:id="rId9"/>
    <p:sldLayoutId id="2147483662" r:id="rId10"/>
    <p:sldLayoutId id="214748373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5A2BCD1-6FE7-48CC-9AE9-2D6660D9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D2C307-3CBD-4F06-9919-6119E1C24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12028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0" r:id="rId2"/>
    <p:sldLayoutId id="2147483706" r:id="rId3"/>
    <p:sldLayoutId id="2147483711" r:id="rId4"/>
    <p:sldLayoutId id="2147483707" r:id="rId5"/>
    <p:sldLayoutId id="2147483708" r:id="rId6"/>
    <p:sldLayoutId id="2147483709" r:id="rId7"/>
    <p:sldLayoutId id="2147483773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5A2BCD1-6FE7-48CC-9AE9-2D6660D9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D2C307-3CBD-4F06-9919-6119E1C24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35092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98" r:id="rId2"/>
    <p:sldLayoutId id="2147483671" r:id="rId3"/>
    <p:sldLayoutId id="2147483697" r:id="rId4"/>
    <p:sldLayoutId id="2147483723" r:id="rId5"/>
    <p:sldLayoutId id="2147483729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5A2BCD1-6FE7-48CC-9AE9-2D6660D9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D2C307-3CBD-4F06-9919-6119E1C24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59759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7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5A2BCD1-6FE7-48CC-9AE9-2D6660D9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D2C307-3CBD-4F06-9919-6119E1C24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3256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5A2BCD1-6FE7-48CC-9AE9-2D6660D9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D2C307-3CBD-4F06-9919-6119E1C24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6463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5A2BCD1-6FE7-48CC-9AE9-2D6660D9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D2C307-3CBD-4F06-9919-6119E1C24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91444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7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808080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808080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808080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808080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808080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808080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5A2BCD1-6FE7-48CC-9AE9-2D6660D9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D2C307-3CBD-4F06-9919-6119E1C24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55743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se.org.pl/czytelnia/wolontariat-solidnie-zakorzeniony" TargetMode="External"/><Relationship Id="rId2" Type="http://schemas.openxmlformats.org/officeDocument/2006/relationships/hyperlink" Target="https://www.frse.org.pl/czytelnia/razem-mozemy-wiecej" TargetMode="Externa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eks.org.pl/organizacje/realizujemy-projekty/dokumenty" TargetMode="External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eks.org.pl/organizacje/chcemy-realizowac-projekty/jak-zaczac?section=1" TargetMode="External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3175000" ty="-1543050" sx="75000" sy="7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D97C9F5-0874-4F1C-AEA8-A275E6914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884" y="2604554"/>
            <a:ext cx="5777132" cy="1986517"/>
          </a:xfrm>
        </p:spPr>
        <p:txBody>
          <a:bodyPr>
            <a:normAutofit fontScale="90000"/>
          </a:bodyPr>
          <a:lstStyle/>
          <a:p>
            <a:r>
              <a:rPr lang="pl-PL" sz="4400" dirty="0"/>
              <a:t>Spotkanie informacyjne </a:t>
            </a:r>
            <a:br>
              <a:rPr lang="pl-PL" sz="4400" dirty="0"/>
            </a:br>
            <a:r>
              <a:rPr lang="pl-PL" sz="4400" dirty="0"/>
              <a:t>dla o</a:t>
            </a:r>
            <a:r>
              <a:rPr lang="pl-PL" b="1" i="0" dirty="0">
                <a:effectLst/>
                <a:latin typeface="Roboto" panose="02000000000000000000" pitchFamily="2" charset="0"/>
              </a:rPr>
              <a:t>rganizacji pracujących </a:t>
            </a:r>
            <a:br>
              <a:rPr lang="pl-PL" b="1" i="0" dirty="0">
                <a:effectLst/>
                <a:latin typeface="Roboto" panose="02000000000000000000" pitchFamily="2" charset="0"/>
              </a:rPr>
            </a:br>
            <a:r>
              <a:rPr lang="pl-PL" b="1" i="0" dirty="0">
                <a:effectLst/>
                <a:latin typeface="Roboto" panose="02000000000000000000" pitchFamily="2" charset="0"/>
              </a:rPr>
              <a:t>na rzecz osób </a:t>
            </a:r>
            <a:br>
              <a:rPr lang="pl-PL" b="1" i="0" dirty="0">
                <a:effectLst/>
                <a:latin typeface="Roboto" panose="02000000000000000000" pitchFamily="2" charset="0"/>
              </a:rPr>
            </a:br>
            <a:r>
              <a:rPr lang="pl-PL" b="1" i="0" dirty="0">
                <a:effectLst/>
                <a:latin typeface="Roboto" panose="02000000000000000000" pitchFamily="2" charset="0"/>
              </a:rPr>
              <a:t>z niepełnosprawnością intelektualną</a:t>
            </a:r>
            <a:br>
              <a:rPr lang="pl-PL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A9F6215-F3FC-4C07-B7E5-7F7CCD28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179797"/>
            <a:ext cx="2040835" cy="495640"/>
          </a:xfrm>
        </p:spPr>
        <p:txBody>
          <a:bodyPr/>
          <a:lstStyle/>
          <a:p>
            <a:r>
              <a:rPr lang="pl-PL" dirty="0"/>
              <a:t>19 września 2022 r.</a:t>
            </a:r>
          </a:p>
        </p:txBody>
      </p:sp>
    </p:spTree>
    <p:extLst>
      <p:ext uri="{BB962C8B-B14F-4D97-AF65-F5344CB8AC3E}">
        <p14:creationId xmlns:p14="http://schemas.microsoft.com/office/powerpoint/2010/main" val="1668324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6EA1AB53-8262-4011-BDC3-7C1FF475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32165"/>
            <a:ext cx="8354290" cy="896185"/>
          </a:xfrm>
        </p:spPr>
        <p:txBody>
          <a:bodyPr/>
          <a:lstStyle/>
          <a:p>
            <a:r>
              <a:rPr lang="pl-PL"/>
              <a:t>Projekty Wolontariatu</a:t>
            </a:r>
            <a:endParaRPr lang="pl-PL" dirty="0"/>
          </a:p>
        </p:txBody>
      </p:sp>
      <p:pic>
        <p:nvPicPr>
          <p:cNvPr id="4" name="Symbol zastępczy obrazu 9" descr="Obraz zawierający budynek&#10;&#10;Opis wygenerowany automatycznie">
            <a:extLst>
              <a:ext uri="{FF2B5EF4-FFF2-40B4-BE49-F238E27FC236}">
                <a16:creationId xmlns:a16="http://schemas.microsoft.com/office/drawing/2014/main" id="{61A0325D-8668-4C39-8F2C-7549BDDF5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" b="101"/>
          <a:stretch>
            <a:fillRect/>
          </a:stretch>
        </p:blipFill>
        <p:spPr>
          <a:xfrm>
            <a:off x="5696522" y="2006333"/>
            <a:ext cx="5879383" cy="3912690"/>
          </a:xfrm>
          <a:prstGeom prst="rect">
            <a:avLst/>
          </a:prstGeom>
        </p:spPr>
      </p:pic>
      <p:sp>
        <p:nvSpPr>
          <p:cNvPr id="5" name="Symbol zastępczy tekstu 7">
            <a:extLst>
              <a:ext uri="{FF2B5EF4-FFF2-40B4-BE49-F238E27FC236}">
                <a16:creationId xmlns:a16="http://schemas.microsoft.com/office/drawing/2014/main" id="{CC398351-B4BF-436D-A056-7B0C2A0E6637}"/>
              </a:ext>
            </a:extLst>
          </p:cNvPr>
          <p:cNvSpPr txBox="1">
            <a:spLocks/>
          </p:cNvSpPr>
          <p:nvPr/>
        </p:nvSpPr>
        <p:spPr>
          <a:xfrm>
            <a:off x="357188" y="1346552"/>
            <a:ext cx="5668508" cy="5232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Projekty </a:t>
            </a:r>
            <a:r>
              <a:rPr lang="pl-PL" sz="20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W</a:t>
            </a:r>
            <a:r>
              <a:rPr lang="en-US" sz="20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olontariatu dają młodym osobom możliwość uczestniczenia </a:t>
            </a:r>
            <a:br>
              <a:rPr lang="pl-PL" sz="20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w działaniach solidarnościowych, </a:t>
            </a:r>
            <a:br>
              <a:rPr lang="pl-PL" sz="20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które są jednocześnie wkładem </a:t>
            </a:r>
            <a:br>
              <a:rPr lang="pl-PL" sz="20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w codzienną pracę organizacji </a:t>
            </a:r>
            <a:br>
              <a:rPr lang="pl-PL" sz="20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</a:br>
            <a:r>
              <a:rPr lang="en-US" sz="20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i korzyścią dla lokalnej społeczności</a:t>
            </a:r>
            <a:br>
              <a:rPr lang="pl-PL" sz="20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</a:br>
            <a:endParaRPr lang="en-US" sz="2000">
              <a:solidFill>
                <a:schemeClr val="bg2">
                  <a:lumMod val="50000"/>
                </a:schemeClr>
              </a:solidFill>
              <a:latin typeface="+mn-lt"/>
              <a:ea typeface="+mn-ea"/>
            </a:endParaRPr>
          </a:p>
          <a:p>
            <a:pPr marL="285750" indent="-285750"/>
            <a:r>
              <a:rPr lang="pl-PL" sz="2000">
                <a:solidFill>
                  <a:schemeClr val="bg2">
                    <a:lumMod val="50000"/>
                  </a:schemeClr>
                </a:solidFill>
              </a:rPr>
              <a:t>Krajowe oraz międzynarodowe </a:t>
            </a:r>
            <a:br>
              <a:rPr lang="pl-PL" sz="200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2000">
                <a:solidFill>
                  <a:schemeClr val="bg2">
                    <a:lumMod val="50000"/>
                  </a:schemeClr>
                </a:solidFill>
              </a:rPr>
              <a:t>w </a:t>
            </a:r>
            <a:r>
              <a:rPr lang="pl-PL" sz="2000" b="1">
                <a:solidFill>
                  <a:schemeClr val="bg2">
                    <a:lumMod val="50000"/>
                  </a:schemeClr>
                </a:solidFill>
              </a:rPr>
              <a:t>54 krajach</a:t>
            </a:r>
            <a:br>
              <a:rPr lang="pl-PL" sz="2000" b="1">
                <a:solidFill>
                  <a:schemeClr val="bg2">
                    <a:lumMod val="50000"/>
                  </a:schemeClr>
                </a:solidFill>
              </a:rPr>
            </a:br>
            <a:endParaRPr lang="pl-PL" sz="2000" b="1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/>
            <a:r>
              <a:rPr lang="pl-PL" sz="2000" b="1">
                <a:solidFill>
                  <a:schemeClr val="bg2">
                    <a:lumMod val="50000"/>
                  </a:schemeClr>
                </a:solidFill>
              </a:rPr>
              <a:t>Czas realizacji:</a:t>
            </a:r>
            <a:r>
              <a:rPr lang="pl-PL" sz="2000">
                <a:solidFill>
                  <a:schemeClr val="bg2">
                    <a:lumMod val="50000"/>
                  </a:schemeClr>
                </a:solidFill>
              </a:rPr>
              <a:t> od 3 do 24 miesięcy</a:t>
            </a:r>
            <a:br>
              <a:rPr lang="pl-PL" sz="2000">
                <a:solidFill>
                  <a:schemeClr val="bg2">
                    <a:lumMod val="50000"/>
                  </a:schemeClr>
                </a:solidFill>
              </a:rPr>
            </a:br>
            <a:endParaRPr lang="pl-PL" sz="200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/>
            <a:r>
              <a:rPr lang="pl-PL" sz="2000" b="1">
                <a:solidFill>
                  <a:schemeClr val="bg2">
                    <a:lumMod val="50000"/>
                  </a:schemeClr>
                </a:solidFill>
              </a:rPr>
              <a:t>Długość pobytu wolontariusza: </a:t>
            </a:r>
            <a:br>
              <a:rPr lang="pl-PL" sz="200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2000">
                <a:solidFill>
                  <a:schemeClr val="bg2">
                    <a:lumMod val="50000"/>
                  </a:schemeClr>
                </a:solidFill>
              </a:rPr>
              <a:t>od 2 tygodni do 12 miesięcy</a:t>
            </a:r>
            <a:br>
              <a:rPr lang="pl-PL" sz="2000">
                <a:solidFill>
                  <a:schemeClr val="bg2">
                    <a:lumMod val="50000"/>
                  </a:schemeClr>
                </a:solidFill>
              </a:rPr>
            </a:br>
            <a:endParaRPr lang="pl-PL" sz="200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/>
            <a:r>
              <a:rPr lang="pl-PL" sz="2000">
                <a:solidFill>
                  <a:schemeClr val="bg2">
                    <a:lumMod val="50000"/>
                  </a:schemeClr>
                </a:solidFill>
              </a:rPr>
              <a:t>Wiek wolontariusza: 18 - 30 lat</a:t>
            </a:r>
          </a:p>
        </p:txBody>
      </p:sp>
    </p:spTree>
    <p:extLst>
      <p:ext uri="{BB962C8B-B14F-4D97-AF65-F5344CB8AC3E}">
        <p14:creationId xmlns:p14="http://schemas.microsoft.com/office/powerpoint/2010/main" val="967541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A10E351-9618-4B7C-A023-624E1B5C6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693" y="1332070"/>
            <a:ext cx="3620326" cy="4966934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pl-PL" sz="1600" b="1">
                <a:solidFill>
                  <a:srgbClr val="922084"/>
                </a:solidFill>
                <a:latin typeface="Roboto" panose="02000000000000000000" pitchFamily="2" charset="0"/>
              </a:rPr>
              <a:t>TYPY PROJEKTÓW</a:t>
            </a:r>
            <a:endParaRPr lang="pl-PL" sz="1600">
              <a:solidFill>
                <a:srgbClr val="922084"/>
              </a:solidFill>
              <a:latin typeface="Roboto" panose="02000000000000000000" pitchFamily="2" charset="0"/>
            </a:endParaRPr>
          </a:p>
          <a:p>
            <a:pPr marL="0" indent="0" algn="l">
              <a:buNone/>
            </a:pPr>
            <a:r>
              <a:rPr lang="pl-PL" sz="1400" b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1) WOLONTARIAT INDYWIDUALNY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od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 2 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do</a:t>
            </a:r>
            <a:r>
              <a:rPr lang="pl-PL"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 12 miesięcy</a:t>
            </a:r>
          </a:p>
          <a:p>
            <a:pPr marL="285750" indent="-285750"/>
            <a:r>
              <a:rPr lang="pl-PL" sz="1400">
                <a:solidFill>
                  <a:schemeClr val="bg2">
                    <a:lumMod val="50000"/>
                  </a:schemeClr>
                </a:solidFill>
              </a:rPr>
              <a:t>w pełnym wymiarze czasu pracy 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w kraju/za granicą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40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marL="0" indent="0" algn="l">
              <a:buNone/>
            </a:pPr>
            <a:r>
              <a:rPr lang="pl-PL" sz="1400" b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2) WOLONTARIAT GRUPOWY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10 – 40 wolontariuszy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od 2 tygodni do 2 miesięcy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przynajmniej ¼ grupy z zagranicy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EB33A3C7-1565-4E65-9009-533CC73CB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8485" y="1332070"/>
            <a:ext cx="6759207" cy="3937210"/>
          </a:xfrm>
        </p:spPr>
        <p:txBody>
          <a:bodyPr>
            <a:normAutofit/>
          </a:bodyPr>
          <a:lstStyle/>
          <a:p>
            <a:pPr marL="0" lvl="0" indent="0">
              <a:buClr>
                <a:srgbClr val="898989"/>
              </a:buClr>
              <a:buSzPts val="1400"/>
              <a:buNone/>
            </a:pPr>
            <a:r>
              <a:rPr lang="pl-PL" sz="1600" b="1">
                <a:solidFill>
                  <a:srgbClr val="922084"/>
                </a:solidFill>
              </a:rPr>
              <a:t>CHARAKTERYSTYKA</a:t>
            </a:r>
          </a:p>
          <a:p>
            <a:pPr marL="171450" lvl="0" indent="-171450">
              <a:buClr>
                <a:srgbClr val="898989"/>
              </a:buClr>
              <a:buSzPts val="1400"/>
              <a:buFont typeface="Arial" panose="020B0604020202020204" pitchFamily="34" charset="0"/>
              <a:buChar char="•"/>
            </a:pPr>
            <a:r>
              <a:rPr lang="pl-PL" sz="1400"/>
              <a:t>solidarnościowy priorytet</a:t>
            </a:r>
          </a:p>
          <a:p>
            <a:pPr marL="171450" lvl="0" indent="-171450">
              <a:buClr>
                <a:srgbClr val="898989"/>
              </a:buClr>
              <a:buSzPts val="1400"/>
              <a:buFont typeface="Arial" panose="020B0604020202020204" pitchFamily="34" charset="0"/>
              <a:buChar char="•"/>
            </a:pPr>
            <a:r>
              <a:rPr lang="pl-PL" sz="1400"/>
              <a:t>doświadczenie</a:t>
            </a:r>
          </a:p>
          <a:p>
            <a:pPr marL="171450" lvl="0" indent="-171450">
              <a:buClr>
                <a:srgbClr val="898989"/>
              </a:buClr>
              <a:buSzPts val="1400"/>
              <a:buFont typeface="Arial" panose="020B0604020202020204" pitchFamily="34" charset="0"/>
              <a:buChar char="•"/>
            </a:pPr>
            <a:r>
              <a:rPr lang="pl-PL" sz="1400"/>
              <a:t>rozwój osobisty, zawodowy, społeczny i obywatelski</a:t>
            </a:r>
          </a:p>
          <a:p>
            <a:pPr marL="171450" lvl="0" indent="-171450">
              <a:buClr>
                <a:srgbClr val="898989"/>
              </a:buClr>
              <a:buSzPts val="1400"/>
              <a:buFont typeface="Arial" panose="020B0604020202020204" pitchFamily="34" charset="0"/>
              <a:buChar char="•"/>
            </a:pPr>
            <a:r>
              <a:rPr lang="pl-PL" sz="1400"/>
              <a:t>zwiększenie szans na rynku pracy</a:t>
            </a:r>
          </a:p>
          <a:p>
            <a:pPr marL="0" indent="0" algn="l">
              <a:buNone/>
            </a:pPr>
            <a:endParaRPr lang="pl-PL" sz="2800" b="0" i="0" u="none" strike="noStrike" baseline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2084"/>
              </a:buClr>
              <a:buSzPts val="1200"/>
              <a:buFont typeface="Calibri"/>
              <a:buNone/>
            </a:pPr>
            <a:endParaRPr lang="pl-PL" sz="2800">
              <a:solidFill>
                <a:schemeClr val="bg2">
                  <a:lumMod val="50000"/>
                </a:schemeClr>
              </a:solidFill>
            </a:endParaRPr>
          </a:p>
          <a:p>
            <a:endParaRPr lang="pl-PL" dirty="0"/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98085B45-F0F0-44EC-AEA0-930C53D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55" y="311217"/>
            <a:ext cx="8354290" cy="951057"/>
          </a:xfrm>
        </p:spPr>
        <p:txBody>
          <a:bodyPr/>
          <a:lstStyle/>
          <a:p>
            <a:r>
              <a:rPr lang="pl-PL">
                <a:solidFill>
                  <a:srgbClr val="154193"/>
                </a:solidFill>
              </a:rPr>
              <a:t>Typy projektów, charakterystyka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15EF8B6-FBF8-49B2-A042-107CC956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983" y="3889119"/>
            <a:ext cx="4120371" cy="283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47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A10E351-9618-4B7C-A023-624E1B5C6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0483" y="2261400"/>
            <a:ext cx="4492304" cy="4072289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zakwaterowanie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wyżywienie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transport międzynarodowy</a:t>
            </a:r>
            <a:br>
              <a:rPr lang="pl-PL" sz="2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</a:br>
            <a:r>
              <a:rPr lang="pl-PL" sz="2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i lokalny</a:t>
            </a:r>
          </a:p>
          <a:p>
            <a:endParaRPr lang="pl-PL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EB33A3C7-1565-4E65-9009-533CC73CB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5498" y="2261400"/>
            <a:ext cx="5430983" cy="3995933"/>
          </a:xfrm>
        </p:spPr>
        <p:txBody>
          <a:bodyPr>
            <a:normAutofit/>
          </a:bodyPr>
          <a:lstStyle/>
          <a:p>
            <a:pPr marL="285750" indent="-285750"/>
            <a:r>
              <a:rPr lang="pl-PL" sz="2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kieszonkowe</a:t>
            </a:r>
          </a:p>
          <a:p>
            <a:pPr marL="285750" indent="-285750"/>
            <a:r>
              <a:rPr lang="pl-PL" sz="2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ubezpieczenie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szkolenia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kurs języka</a:t>
            </a:r>
          </a:p>
          <a:p>
            <a:endParaRPr lang="pl-PL" sz="2400" dirty="0"/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98085B45-F0F0-44EC-AEA0-930C53D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24311"/>
            <a:ext cx="8354290" cy="951057"/>
          </a:xfrm>
        </p:spPr>
        <p:txBody>
          <a:bodyPr>
            <a:normAutofit fontScale="90000"/>
          </a:bodyPr>
          <a:lstStyle/>
          <a:p>
            <a:r>
              <a:rPr lang="pl-PL" sz="4400" b="1" i="0" u="none" strike="noStrike" baseline="0">
                <a:solidFill>
                  <a:srgbClr val="154193"/>
                </a:solidFill>
                <a:latin typeface="Roboto" panose="02000000000000000000" pitchFamily="2" charset="0"/>
              </a:rPr>
              <a:t>Wolontariusz nie ponosi </a:t>
            </a:r>
            <a:br>
              <a:rPr lang="pl-PL" sz="4400" b="1" i="0" u="none" strike="noStrike" baseline="0">
                <a:solidFill>
                  <a:srgbClr val="154193"/>
                </a:solidFill>
                <a:latin typeface="Roboto" panose="02000000000000000000" pitchFamily="2" charset="0"/>
              </a:rPr>
            </a:br>
            <a:r>
              <a:rPr lang="pl-PL" sz="4400" b="1" i="0" u="none" strike="noStrike" baseline="0">
                <a:solidFill>
                  <a:srgbClr val="154193"/>
                </a:solidFill>
                <a:latin typeface="Roboto" panose="02000000000000000000" pitchFamily="2" charset="0"/>
              </a:rPr>
              <a:t>żadnych kosztów, ma zapewnione: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2742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A10E351-9618-4B7C-A023-624E1B5C6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2" y="1574800"/>
            <a:ext cx="11277598" cy="5164667"/>
          </a:xfrm>
        </p:spPr>
        <p:txBody>
          <a:bodyPr>
            <a:normAutofit fontScale="77500" lnSpcReduction="20000"/>
          </a:bodyPr>
          <a:lstStyle/>
          <a:p>
            <a:pPr marL="285750" indent="-285750"/>
            <a:r>
              <a:rPr lang="pl-PL">
                <a:solidFill>
                  <a:schemeClr val="bg2">
                    <a:lumMod val="50000"/>
                  </a:schemeClr>
                </a:solidFill>
              </a:rPr>
              <a:t>Dodatkowe ręce do pracy i pomocy</a:t>
            </a:r>
          </a:p>
          <a:p>
            <a:pPr marL="285750" indent="-285750"/>
            <a:r>
              <a:rPr lang="pl-PL">
                <a:solidFill>
                  <a:schemeClr val="bg2">
                    <a:lumMod val="50000"/>
                  </a:schemeClr>
                </a:solidFill>
              </a:rPr>
              <a:t>Nowa perspektywa, pomysły, energia - wprowadzenie do placówki czegoś atrakcyjnego, przełamanie rutyny, urozmaicenie życia organizacji</a:t>
            </a:r>
          </a:p>
          <a:p>
            <a:pPr marL="285750" indent="-285750"/>
            <a:r>
              <a:rPr lang="pl-PL">
                <a:solidFill>
                  <a:schemeClr val="bg2">
                    <a:lumMod val="50000"/>
                  </a:schemeClr>
                </a:solidFill>
              </a:rPr>
              <a:t>Wolontariusz z zagranicy jako przykład dla młodzieży</a:t>
            </a:r>
          </a:p>
          <a:p>
            <a:pPr marL="285750" indent="-285750"/>
            <a:r>
              <a:rPr lang="pl-PL">
                <a:solidFill>
                  <a:schemeClr val="bg2">
                    <a:lumMod val="50000"/>
                  </a:schemeClr>
                </a:solidFill>
              </a:rPr>
              <a:t>Podniesienie kompetencji językowych pracowników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Rozszerzenie dotychczasowej działalności, nawiązanie kontaktów międzynarodowych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Praca metodą projektową</a:t>
            </a:r>
          </a:p>
          <a:p>
            <a:pPr marL="285750" indent="-285750"/>
            <a:r>
              <a:rPr lang="pl-PL">
                <a:solidFill>
                  <a:schemeClr val="bg2">
                    <a:lumMod val="50000"/>
                  </a:schemeClr>
                </a:solidFill>
              </a:rPr>
              <a:t>Umożliwienie rozwoju osobistego pracowników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Rozwinięcie działań na rzecz społeczności lokalnej</a:t>
            </a:r>
          </a:p>
          <a:p>
            <a:endParaRPr lang="pl-PL" dirty="0"/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98085B45-F0F0-44EC-AEA0-930C53D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5125"/>
            <a:ext cx="8354290" cy="951057"/>
          </a:xfrm>
        </p:spPr>
        <p:txBody>
          <a:bodyPr>
            <a:normAutofit fontScale="90000"/>
          </a:bodyPr>
          <a:lstStyle/>
          <a:p>
            <a:r>
              <a:rPr lang="pl-PL" sz="4400" b="1" i="0" u="none" strike="noStrike" baseline="0">
                <a:solidFill>
                  <a:srgbClr val="154193"/>
                </a:solidFill>
                <a:latin typeface="Roboto" panose="02000000000000000000" pitchFamily="2" charset="0"/>
              </a:rPr>
              <a:t>Korzyści dla organizacji goszczącej</a:t>
            </a:r>
            <a:br>
              <a:rPr lang="pl-PL" sz="4400" b="1" i="0" u="none" strike="noStrike" baseline="0">
                <a:solidFill>
                  <a:srgbClr val="154193"/>
                </a:solidFill>
                <a:latin typeface="Roboto" panose="02000000000000000000" pitchFamily="2" charset="0"/>
              </a:rPr>
            </a:br>
            <a:r>
              <a:rPr lang="pl-PL" sz="4400" b="1" i="0" u="none" strike="noStrike" baseline="0">
                <a:solidFill>
                  <a:srgbClr val="154193"/>
                </a:solidFill>
                <a:latin typeface="Roboto" panose="02000000000000000000" pitchFamily="2" charset="0"/>
              </a:rPr>
              <a:t>/ przyjmującej wolontariusza:</a:t>
            </a:r>
          </a:p>
        </p:txBody>
      </p:sp>
    </p:spTree>
    <p:extLst>
      <p:ext uri="{BB962C8B-B14F-4D97-AF65-F5344CB8AC3E}">
        <p14:creationId xmlns:p14="http://schemas.microsoft.com/office/powerpoint/2010/main" val="1567228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A10E351-9618-4B7C-A023-624E1B5C6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316182"/>
            <a:ext cx="10815637" cy="4860781"/>
          </a:xfrm>
        </p:spPr>
        <p:txBody>
          <a:bodyPr>
            <a:normAutofit fontScale="85000" lnSpcReduction="20000"/>
          </a:bodyPr>
          <a:lstStyle/>
          <a:p>
            <a:pPr marL="285750" indent="-285750"/>
            <a:r>
              <a:rPr lang="pl-PL">
                <a:solidFill>
                  <a:schemeClr val="bg2">
                    <a:lumMod val="50000"/>
                  </a:schemeClr>
                </a:solidFill>
              </a:rPr>
              <a:t>Kontakt z osobami z zagranicy, przełamanie barier</a:t>
            </a:r>
          </a:p>
          <a:p>
            <a:pPr marL="285750" indent="-285750"/>
            <a:r>
              <a:rPr lang="pl-PL">
                <a:solidFill>
                  <a:schemeClr val="bg2">
                    <a:lumMod val="50000"/>
                  </a:schemeClr>
                </a:solidFill>
              </a:rPr>
              <a:t>Nauka języka obcego</a:t>
            </a:r>
          </a:p>
          <a:p>
            <a:pPr marL="285750" indent="-285750"/>
            <a:r>
              <a:rPr lang="pl-PL">
                <a:solidFill>
                  <a:schemeClr val="bg2">
                    <a:lumMod val="50000"/>
                  </a:schemeClr>
                </a:solidFill>
              </a:rPr>
              <a:t>Poznanie innej kultury, religii i obyczajów</a:t>
            </a:r>
          </a:p>
          <a:p>
            <a:pPr marL="285750" indent="-285750"/>
            <a:r>
              <a:rPr lang="pl-PL">
                <a:solidFill>
                  <a:schemeClr val="bg2">
                    <a:lumMod val="50000"/>
                  </a:schemeClr>
                </a:solidFill>
              </a:rPr>
              <a:t>Podczas wolontariatu - z</a:t>
            </a: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dobycie doświadczenia przydatnego </a:t>
            </a:r>
            <a:b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</a:b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w przyszłej pracy, cenionego przez pracodawców</a:t>
            </a:r>
          </a:p>
          <a:p>
            <a:pPr marL="285750" indent="-285750"/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Zdobywanie nowych umiejętności i kompetencji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ngażowanie się w codzienną działalność organizacji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>
                <a:solidFill>
                  <a:schemeClr val="bg2">
                    <a:lumMod val="50000"/>
                  </a:schemeClr>
                </a:solidFill>
              </a:rPr>
              <a:t>D</a:t>
            </a: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ziałanie na rzecz społeczności lokalnej</a:t>
            </a:r>
          </a:p>
          <a:p>
            <a:endParaRPr lang="pl-PL" dirty="0"/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98085B45-F0F0-44EC-AEA0-930C53D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5125"/>
            <a:ext cx="8354290" cy="951057"/>
          </a:xfrm>
        </p:spPr>
        <p:txBody>
          <a:bodyPr>
            <a:normAutofit/>
          </a:bodyPr>
          <a:lstStyle/>
          <a:p>
            <a:r>
              <a:rPr lang="pl-PL" sz="4400" b="1" i="0" u="none" strike="noStrike" baseline="0">
                <a:solidFill>
                  <a:srgbClr val="154193"/>
                </a:solidFill>
                <a:latin typeface="Roboto" panose="02000000000000000000" pitchFamily="2" charset="0"/>
              </a:rPr>
              <a:t>Korzyści dla młodzieży:</a:t>
            </a:r>
          </a:p>
        </p:txBody>
      </p:sp>
    </p:spTree>
    <p:extLst>
      <p:ext uri="{BB962C8B-B14F-4D97-AF65-F5344CB8AC3E}">
        <p14:creationId xmlns:p14="http://schemas.microsoft.com/office/powerpoint/2010/main" val="1393992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1AA740BD-E2FC-450A-B8BE-5235A004B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5" y="198485"/>
            <a:ext cx="8354290" cy="896185"/>
          </a:xfrm>
        </p:spPr>
        <p:txBody>
          <a:bodyPr>
            <a:normAutofit fontScale="90000"/>
          </a:bodyPr>
          <a:lstStyle/>
          <a:p>
            <a:r>
              <a:rPr lang="pl-PL">
                <a:solidFill>
                  <a:srgbClr val="922084"/>
                </a:solidFill>
              </a:rPr>
              <a:t>Codzienne zadania wolontariuszy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5141C05D-E0B3-46E9-A149-29C9C5B68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69" y="1365664"/>
            <a:ext cx="11085128" cy="5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51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A10E351-9618-4B7C-A023-624E1B5C6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528761"/>
            <a:ext cx="10815637" cy="4964113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6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Uzyskaj Znak Jakości – 1) dla organizacji wysyłającej wolontariuszy za granicę, 2) dla organizacji goszczącej wolontariuszy w Polsce, </a:t>
            </a:r>
            <a:br>
              <a:rPr lang="pl-PL" sz="26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</a:br>
            <a:r>
              <a:rPr lang="pl-PL" sz="26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3) dla organizacji koordynującej projekt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6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Znajdź Partnerów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6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Wypełnij wniosek o fundusze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6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Złóż wniosek na jeden z terminów składania wniosków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6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Poczekaj na decyzję o przyznaniu dofinansowania</a:t>
            </a:r>
          </a:p>
          <a:p>
            <a:endParaRPr lang="pl-PL" sz="2600" dirty="0"/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98085B45-F0F0-44EC-AEA0-930C53D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5125"/>
            <a:ext cx="8354290" cy="951057"/>
          </a:xfrm>
        </p:spPr>
        <p:txBody>
          <a:bodyPr>
            <a:normAutofit/>
          </a:bodyPr>
          <a:lstStyle/>
          <a:p>
            <a:r>
              <a:rPr lang="pl-PL" sz="4400" b="1" i="0" u="none" strike="noStrike" baseline="0">
                <a:solidFill>
                  <a:srgbClr val="154193"/>
                </a:solidFill>
                <a:latin typeface="Roboto" panose="02000000000000000000" pitchFamily="2" charset="0"/>
              </a:rPr>
              <a:t>Przed projektem</a:t>
            </a:r>
          </a:p>
        </p:txBody>
      </p:sp>
    </p:spTree>
    <p:extLst>
      <p:ext uri="{BB962C8B-B14F-4D97-AF65-F5344CB8AC3E}">
        <p14:creationId xmlns:p14="http://schemas.microsoft.com/office/powerpoint/2010/main" val="2577571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A10E351-9618-4B7C-A023-624E1B5C6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914525"/>
            <a:ext cx="10815637" cy="4262438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Podpisz umowę finansową z Narodową Agencją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Rozpocznij projekt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Rozpocznij działania projektowe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Zapisz wolontariuszy i pracowników na obowiązkowe szkolenia realizowane przez Narodową Agencję</a:t>
            </a:r>
          </a:p>
          <a:p>
            <a:endParaRPr lang="pl-PL" dirty="0"/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98085B45-F0F0-44EC-AEA0-930C53D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5125"/>
            <a:ext cx="8354290" cy="951057"/>
          </a:xfrm>
        </p:spPr>
        <p:txBody>
          <a:bodyPr>
            <a:normAutofit/>
          </a:bodyPr>
          <a:lstStyle/>
          <a:p>
            <a:r>
              <a:rPr lang="pl-PL" sz="4400" b="1" i="0" u="none" strike="noStrike" baseline="0">
                <a:solidFill>
                  <a:srgbClr val="154193"/>
                </a:solidFill>
                <a:latin typeface="Roboto" panose="02000000000000000000" pitchFamily="2" charset="0"/>
              </a:rPr>
              <a:t>W trakcie…</a:t>
            </a:r>
          </a:p>
        </p:txBody>
      </p:sp>
    </p:spTree>
    <p:extLst>
      <p:ext uri="{BB962C8B-B14F-4D97-AF65-F5344CB8AC3E}">
        <p14:creationId xmlns:p14="http://schemas.microsoft.com/office/powerpoint/2010/main" val="4271682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A10E351-9618-4B7C-A023-624E1B5C6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914525"/>
            <a:ext cx="10815637" cy="4262438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Zrób ewaluację końcową projektu z uczestnikami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Zrób ewaluację w organizacji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Rozlicz projekt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Złóż raport końcowy do Narodowej Agencji</a:t>
            </a: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98085B45-F0F0-44EC-AEA0-930C53D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5125"/>
            <a:ext cx="8354290" cy="951057"/>
          </a:xfrm>
        </p:spPr>
        <p:txBody>
          <a:bodyPr>
            <a:normAutofit/>
          </a:bodyPr>
          <a:lstStyle/>
          <a:p>
            <a:r>
              <a:rPr lang="pl-PL" sz="4400" b="1" i="0" u="none" strike="noStrike" baseline="0">
                <a:solidFill>
                  <a:srgbClr val="154193"/>
                </a:solidFill>
                <a:latin typeface="Roboto" panose="02000000000000000000" pitchFamily="2" charset="0"/>
              </a:rPr>
              <a:t>Na koniec projektu</a:t>
            </a:r>
          </a:p>
        </p:txBody>
      </p:sp>
    </p:spTree>
    <p:extLst>
      <p:ext uri="{BB962C8B-B14F-4D97-AF65-F5344CB8AC3E}">
        <p14:creationId xmlns:p14="http://schemas.microsoft.com/office/powerpoint/2010/main" val="4104346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3175000" ty="-1543050" sx="75000" sy="7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D97C9F5-0874-4F1C-AEA8-A275E691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Znak Jakości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3932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8EBFD92-E841-426F-B55A-F6DEBB376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66612"/>
            <a:ext cx="9720469" cy="4281183"/>
          </a:xfrm>
        </p:spPr>
        <p:txBody>
          <a:bodyPr>
            <a:normAutofit fontScale="85000" lnSpcReduction="10000"/>
          </a:bodyPr>
          <a:lstStyle/>
          <a:p>
            <a:pPr marL="0" indent="0" algn="l">
              <a:buNone/>
            </a:pPr>
            <a:r>
              <a:rPr lang="pl-PL" sz="2800">
                <a:solidFill>
                  <a:schemeClr val="bg2">
                    <a:lumMod val="50000"/>
                  </a:schemeClr>
                </a:solidFill>
              </a:rPr>
              <a:t>Europejski Korpus Solidarności to program UE</a:t>
            </a:r>
            <a:br>
              <a:rPr lang="pl-PL" sz="280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2800">
                <a:solidFill>
                  <a:schemeClr val="bg2">
                    <a:lumMod val="50000"/>
                  </a:schemeClr>
                </a:solidFill>
              </a:rPr>
              <a:t>skierowany do organizacji i młodych ludzi, </a:t>
            </a:r>
            <a:br>
              <a:rPr lang="pl-PL" sz="280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2800">
                <a:solidFill>
                  <a:schemeClr val="bg2">
                    <a:lumMod val="50000"/>
                  </a:schemeClr>
                </a:solidFill>
              </a:rPr>
              <a:t>którzy chcą się zaangażować w działania solidarnościowe</a:t>
            </a:r>
            <a:br>
              <a:rPr lang="pl-PL" sz="280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2800">
                <a:solidFill>
                  <a:schemeClr val="bg2">
                    <a:lumMod val="50000"/>
                  </a:schemeClr>
                </a:solidFill>
              </a:rPr>
              <a:t>w różnych obszarach.</a:t>
            </a:r>
            <a:br>
              <a:rPr lang="pl-PL" sz="2800">
                <a:solidFill>
                  <a:schemeClr val="bg2">
                    <a:lumMod val="50000"/>
                  </a:schemeClr>
                </a:solidFill>
              </a:rPr>
            </a:br>
            <a:endParaRPr lang="pl-PL" sz="280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l">
              <a:buNone/>
            </a:pPr>
            <a:r>
              <a:rPr lang="pl-PL" sz="2800">
                <a:solidFill>
                  <a:schemeClr val="bg2">
                    <a:lumMod val="50000"/>
                  </a:schemeClr>
                </a:solidFill>
              </a:rPr>
              <a:t>Program daje młodym ludziom w wieku 18-30 lat</a:t>
            </a:r>
            <a:br>
              <a:rPr lang="pl-PL" sz="280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2800">
                <a:solidFill>
                  <a:schemeClr val="bg2">
                    <a:lumMod val="50000"/>
                  </a:schemeClr>
                </a:solidFill>
              </a:rPr>
              <a:t>możliwość zdobycia bezcennego doświadczenia</a:t>
            </a:r>
            <a:br>
              <a:rPr lang="pl-PL" sz="280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2800">
                <a:solidFill>
                  <a:schemeClr val="bg2">
                    <a:lumMod val="50000"/>
                  </a:schemeClr>
                </a:solidFill>
              </a:rPr>
              <a:t>i nowych umiejętności.</a:t>
            </a:r>
            <a:endParaRPr lang="pl-PL" sz="32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0C9D69F4-C121-42CE-90E8-35DBDEC9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13844"/>
            <a:ext cx="8354290" cy="896185"/>
          </a:xfrm>
        </p:spPr>
        <p:txBody>
          <a:bodyPr>
            <a:noAutofit/>
          </a:bodyPr>
          <a:lstStyle/>
          <a:p>
            <a:r>
              <a:rPr lang="pl-PL" sz="4000" b="1">
                <a:solidFill>
                  <a:srgbClr val="800080"/>
                </a:solidFill>
              </a:rPr>
              <a:t>Czym jest Europejski Korpus Solidarności?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077673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13B319E-51F2-4811-82F3-3C4F69D3E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6" y="445196"/>
            <a:ext cx="8354290" cy="1316181"/>
          </a:xfrm>
        </p:spPr>
        <p:txBody>
          <a:bodyPr/>
          <a:lstStyle/>
          <a:p>
            <a:r>
              <a:rPr lang="pl-PL"/>
              <a:t>Znak Jakości</a:t>
            </a:r>
            <a:endParaRPr lang="pl-PL" dirty="0"/>
          </a:p>
        </p:txBody>
      </p:sp>
      <p:sp>
        <p:nvSpPr>
          <p:cNvPr id="7" name="Symbol zastępczy tekstu 3">
            <a:extLst>
              <a:ext uri="{FF2B5EF4-FFF2-40B4-BE49-F238E27FC236}">
                <a16:creationId xmlns:a16="http://schemas.microsoft.com/office/drawing/2014/main" id="{0C05B18F-326D-4E7B-B322-312A7A3A0F22}"/>
              </a:ext>
            </a:extLst>
          </p:cNvPr>
          <p:cNvSpPr txBox="1">
            <a:spLocks/>
          </p:cNvSpPr>
          <p:nvPr/>
        </p:nvSpPr>
        <p:spPr>
          <a:xfrm>
            <a:off x="702631" y="2578983"/>
            <a:ext cx="10786738" cy="2739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/>
              <a:t>Certyfikat przyznawany przez Narodową Agencję Europejskiego Korpusu Solidarności, który potwierdza, że organizacja spełnia wszelkie standardy związane z zapewnieniem jak najwyższej jakości realizowanych projektów.</a:t>
            </a:r>
          </a:p>
        </p:txBody>
      </p:sp>
    </p:spTree>
    <p:extLst>
      <p:ext uri="{BB962C8B-B14F-4D97-AF65-F5344CB8AC3E}">
        <p14:creationId xmlns:p14="http://schemas.microsoft.com/office/powerpoint/2010/main" val="4088794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13B319E-51F2-4811-82F3-3C4F69D3E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0934"/>
            <a:ext cx="8354290" cy="1316181"/>
          </a:xfrm>
        </p:spPr>
        <p:txBody>
          <a:bodyPr/>
          <a:lstStyle/>
          <a:p>
            <a:r>
              <a:rPr lang="pl-PL"/>
              <a:t>Znak Jakości – certyfikat </a:t>
            </a:r>
            <a:endParaRPr lang="pl-PL" dirty="0"/>
          </a:p>
        </p:txBody>
      </p:sp>
      <p:sp>
        <p:nvSpPr>
          <p:cNvPr id="10" name="Symbol zastępczy tekstu 3">
            <a:extLst>
              <a:ext uri="{FF2B5EF4-FFF2-40B4-BE49-F238E27FC236}">
                <a16:creationId xmlns:a16="http://schemas.microsoft.com/office/drawing/2014/main" id="{AF55BD0F-1B3F-46F5-A7EB-88821FED970E}"/>
              </a:ext>
            </a:extLst>
          </p:cNvPr>
          <p:cNvSpPr txBox="1">
            <a:spLocks/>
          </p:cNvSpPr>
          <p:nvPr/>
        </p:nvSpPr>
        <p:spPr>
          <a:xfrm>
            <a:off x="698140" y="1800877"/>
            <a:ext cx="10559886" cy="390308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600"/>
              </a:spcAft>
            </a:pPr>
            <a:r>
              <a:rPr lang="pl-PL"/>
              <a:t>Posiadanie Znaku Jakości jest niezbędne, aby organizacja mogła wnioskować </a:t>
            </a:r>
            <a:br>
              <a:rPr lang="pl-PL"/>
            </a:br>
            <a:r>
              <a:rPr lang="pl-PL"/>
              <a:t>o fundusze na projekty wolontariatu</a:t>
            </a:r>
            <a:br>
              <a:rPr lang="pl-PL"/>
            </a:br>
            <a:endParaRPr lang="pl-PL"/>
          </a:p>
          <a:p>
            <a:pPr marL="457200" indent="-457200">
              <a:spcAft>
                <a:spcPts val="600"/>
              </a:spcAft>
            </a:pPr>
            <a:r>
              <a:rPr lang="pl-PL"/>
              <a:t>Znak Jakości </a:t>
            </a:r>
            <a:r>
              <a:rPr lang="pl-PL" b="1"/>
              <a:t>nie jest wymagany </a:t>
            </a:r>
            <a:r>
              <a:rPr lang="pl-PL"/>
              <a:t>w przypadku </a:t>
            </a:r>
            <a:r>
              <a:rPr lang="pl-PL" b="1"/>
              <a:t>Projektów Solidarności</a:t>
            </a:r>
            <a:br>
              <a:rPr lang="pl-PL" b="1"/>
            </a:br>
            <a:endParaRPr lang="pl-PL" b="1"/>
          </a:p>
          <a:p>
            <a:pPr marL="457200" indent="-457200">
              <a:spcAft>
                <a:spcPts val="600"/>
              </a:spcAft>
            </a:pPr>
            <a:r>
              <a:rPr lang="pl-PL"/>
              <a:t>Przyznawany jest na okres trwania całego Programu, czyli do 31.12.2027 r.</a:t>
            </a:r>
          </a:p>
          <a:p>
            <a:pPr marL="457200" indent="-457200">
              <a:spcAft>
                <a:spcPts val="600"/>
              </a:spcAft>
            </a:pPr>
            <a:endParaRPr lang="pl-PL"/>
          </a:p>
          <a:p>
            <a:pPr marL="457200" indent="-457200">
              <a:spcAft>
                <a:spcPts val="600"/>
              </a:spcAft>
            </a:pPr>
            <a:r>
              <a:rPr lang="pl-PL"/>
              <a:t>Organizacja ze Znakiem Jakości znajdują się w bazie organizacji Europejskiego Korpusu Solidarności oraz otrzymują dostęp do systemu zarządzania Europejskiego Korpusu Solidarności (PASS)</a:t>
            </a:r>
          </a:p>
        </p:txBody>
      </p:sp>
    </p:spTree>
    <p:extLst>
      <p:ext uri="{BB962C8B-B14F-4D97-AF65-F5344CB8AC3E}">
        <p14:creationId xmlns:p14="http://schemas.microsoft.com/office/powerpoint/2010/main" val="2415177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3EA0E2AA-2C4B-437F-B161-FB565759E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04" y="204892"/>
            <a:ext cx="8354290" cy="1316181"/>
          </a:xfrm>
        </p:spPr>
        <p:txBody>
          <a:bodyPr>
            <a:normAutofit/>
          </a:bodyPr>
          <a:lstStyle/>
          <a:p>
            <a:r>
              <a:rPr lang="pl-PL"/>
              <a:t>Porady, inspiracje: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C81F370-9CDD-48B4-9818-E4CD040C2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38609" y="2214832"/>
            <a:ext cx="9399654" cy="1047151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400"/>
              <a:t>„Portrety wolontariuszy – razem możemy więcej”</a:t>
            </a:r>
            <a:br>
              <a:rPr lang="pl-PL" sz="3400"/>
            </a:br>
            <a:br>
              <a:rPr lang="pl-PL" sz="3400"/>
            </a:br>
            <a:r>
              <a:rPr lang="pl-PL" sz="23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https://www.frse.org.pl/czytelnia/razem-mozemy-wiecej</a:t>
            </a:r>
            <a:br>
              <a:rPr lang="pl-PL" sz="2800"/>
            </a:br>
            <a:endParaRPr lang="pl-PL" sz="2800"/>
          </a:p>
        </p:txBody>
      </p:sp>
      <p:sp>
        <p:nvSpPr>
          <p:cNvPr id="7" name="Symbol zastępczy tekstu 3">
            <a:extLst>
              <a:ext uri="{FF2B5EF4-FFF2-40B4-BE49-F238E27FC236}">
                <a16:creationId xmlns:a16="http://schemas.microsoft.com/office/drawing/2014/main" id="{7BC07051-5B55-47F3-93E0-004C37269C67}"/>
              </a:ext>
            </a:extLst>
          </p:cNvPr>
          <p:cNvSpPr txBox="1">
            <a:spLocks/>
          </p:cNvSpPr>
          <p:nvPr/>
        </p:nvSpPr>
        <p:spPr>
          <a:xfrm>
            <a:off x="2438609" y="4484781"/>
            <a:ext cx="8871334" cy="151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/>
              <a:t>„Wolontariat solidnie zakorzeniony”</a:t>
            </a:r>
            <a:br>
              <a:rPr lang="pl-PL" sz="2800"/>
            </a:br>
            <a:br>
              <a:rPr lang="pl-PL" sz="2800"/>
            </a:br>
            <a:r>
              <a:rPr lang="pl-PL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https://www.frse.org.pl/czytelnia/wolontariat-solidnie-zakorzeniony</a:t>
            </a:r>
            <a:br>
              <a:rPr lang="pl-PL" sz="2800"/>
            </a:br>
            <a:endParaRPr lang="pl-PL" sz="280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7B675DB5-5683-4536-A3B2-A4549F261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62" y="4349068"/>
            <a:ext cx="1452943" cy="178166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9BE651B-48C1-4F7E-A1BD-A02888596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962" y="1819697"/>
            <a:ext cx="1451647" cy="18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34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3EA0E2AA-2C4B-437F-B161-FB565759E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0"/>
            <a:ext cx="8354290" cy="1316181"/>
          </a:xfrm>
        </p:spPr>
        <p:txBody>
          <a:bodyPr>
            <a:normAutofit/>
          </a:bodyPr>
          <a:lstStyle/>
          <a:p>
            <a:r>
              <a:rPr lang="pl-PL"/>
              <a:t>Zostań z nami: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C81F370-9CDD-48B4-9818-E4CD040C2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77387" y="1746849"/>
            <a:ext cx="7872412" cy="151023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/>
              <a:t>www.eks.org.pl/newsletter</a:t>
            </a:r>
            <a:br>
              <a:rPr lang="pl-PL" sz="2800"/>
            </a:br>
            <a:endParaRPr lang="pl-PL" sz="2800"/>
          </a:p>
        </p:txBody>
      </p:sp>
      <p:sp>
        <p:nvSpPr>
          <p:cNvPr id="7" name="Symbol zastępczy tekstu 3">
            <a:extLst>
              <a:ext uri="{FF2B5EF4-FFF2-40B4-BE49-F238E27FC236}">
                <a16:creationId xmlns:a16="http://schemas.microsoft.com/office/drawing/2014/main" id="{7BC07051-5B55-47F3-93E0-004C37269C67}"/>
              </a:ext>
            </a:extLst>
          </p:cNvPr>
          <p:cNvSpPr txBox="1">
            <a:spLocks/>
          </p:cNvSpPr>
          <p:nvPr/>
        </p:nvSpPr>
        <p:spPr>
          <a:xfrm>
            <a:off x="2477387" y="3114675"/>
            <a:ext cx="7872412" cy="15102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/>
              <a:t>Facebook -  strona Europejski Korpus Solidarności oraz grupy dla koordynatorów Projektów Solidarności i Projektów Wolontariatu </a:t>
            </a:r>
            <a:br>
              <a:rPr lang="pl-PL" sz="2800"/>
            </a:br>
            <a:endParaRPr lang="pl-PL" sz="2800"/>
          </a:p>
        </p:txBody>
      </p:sp>
      <p:sp>
        <p:nvSpPr>
          <p:cNvPr id="8" name="Symbol zastępczy tekstu 3">
            <a:extLst>
              <a:ext uri="{FF2B5EF4-FFF2-40B4-BE49-F238E27FC236}">
                <a16:creationId xmlns:a16="http://schemas.microsoft.com/office/drawing/2014/main" id="{AE741A2F-1746-4DF6-8A06-6AAF1EBE2518}"/>
              </a:ext>
            </a:extLst>
          </p:cNvPr>
          <p:cNvSpPr txBox="1">
            <a:spLocks/>
          </p:cNvSpPr>
          <p:nvPr/>
        </p:nvSpPr>
        <p:spPr>
          <a:xfrm>
            <a:off x="2539732" y="4796826"/>
            <a:ext cx="7872412" cy="151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/>
              <a:t>Instagram - europejskikorpussolidarnosci</a:t>
            </a:r>
          </a:p>
          <a:p>
            <a:br>
              <a:rPr lang="pl-PL" sz="2800"/>
            </a:br>
            <a:endParaRPr lang="pl-PL" sz="28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4A6ADA4-9320-4BE3-B817-8598E643D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13" y="4624911"/>
            <a:ext cx="1288286" cy="121488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57BD335-0F30-4649-9B38-BD1807FA7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339" y="2978454"/>
            <a:ext cx="1310617" cy="125773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8ACFAF4-521E-48FC-A2A1-29C05B2C9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472" y="1358155"/>
            <a:ext cx="1364353" cy="123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29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9F26BD75-EF6A-4795-95A6-D0EB939E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" y="1527583"/>
            <a:ext cx="8858681" cy="467201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154193"/>
                </a:solidFill>
              </a:rPr>
              <a:t>GOŚĆ SPECJALNY</a:t>
            </a:r>
            <a:br>
              <a:rPr lang="pl-PL" dirty="0">
                <a:solidFill>
                  <a:srgbClr val="154193"/>
                </a:solidFill>
              </a:rPr>
            </a:br>
            <a:br>
              <a:rPr lang="pl-PL" dirty="0">
                <a:solidFill>
                  <a:srgbClr val="154193"/>
                </a:solidFill>
              </a:rPr>
            </a:br>
            <a:br>
              <a:rPr lang="pl-PL" dirty="0">
                <a:solidFill>
                  <a:srgbClr val="154193"/>
                </a:solidFill>
              </a:rPr>
            </a:br>
            <a:r>
              <a:rPr lang="pl-PL" dirty="0">
                <a:solidFill>
                  <a:srgbClr val="922084"/>
                </a:solidFill>
              </a:rPr>
              <a:t>Jarosław Marciszewski</a:t>
            </a:r>
            <a:br>
              <a:rPr lang="pl-PL" dirty="0">
                <a:solidFill>
                  <a:srgbClr val="922084"/>
                </a:solidFill>
              </a:rPr>
            </a:br>
            <a:br>
              <a:rPr lang="pl-PL" sz="3200" dirty="0">
                <a:solidFill>
                  <a:srgbClr val="922084"/>
                </a:solidFill>
              </a:rPr>
            </a:br>
            <a:r>
              <a:rPr lang="pl-PL" sz="4000" dirty="0" err="1">
                <a:solidFill>
                  <a:srgbClr val="00B0F0"/>
                </a:solidFill>
              </a:rPr>
              <a:t>PSONI</a:t>
            </a:r>
            <a:r>
              <a:rPr lang="pl-PL" sz="4000" dirty="0">
                <a:solidFill>
                  <a:srgbClr val="00B0F0"/>
                </a:solidFill>
              </a:rPr>
              <a:t> GDAŃSK</a:t>
            </a:r>
            <a:br>
              <a:rPr lang="pl-PL" sz="3200" dirty="0">
                <a:solidFill>
                  <a:srgbClr val="922084"/>
                </a:solidFill>
              </a:rPr>
            </a:br>
            <a:br>
              <a:rPr lang="pl-PL" sz="3200" dirty="0">
                <a:solidFill>
                  <a:srgbClr val="922084"/>
                </a:solidFill>
              </a:rPr>
            </a:br>
            <a:r>
              <a:rPr lang="pl-PL" dirty="0">
                <a:solidFill>
                  <a:srgbClr val="922084"/>
                </a:solidFill>
              </a:rPr>
              <a:t>              </a:t>
            </a:r>
            <a:br>
              <a:rPr lang="pl-PL" dirty="0">
                <a:solidFill>
                  <a:schemeClr val="bg2">
                    <a:lumMod val="10000"/>
                  </a:schemeClr>
                </a:solidFill>
              </a:rPr>
            </a:br>
            <a:endParaRPr lang="pl-PL" sz="2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56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3175000" ty="-1543050" sx="75000" sy="7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D97C9F5-0874-4F1C-AEA8-A275E691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Projekty Solidarności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3967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D966A23-EC3F-4760-BFA3-09459F3FA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4174"/>
            <a:ext cx="12192001" cy="318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66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41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4B4DAAD-56F4-45AF-BA1F-74193E228F34}"/>
              </a:ext>
            </a:extLst>
          </p:cNvPr>
          <p:cNvSpPr txBox="1"/>
          <p:nvPr/>
        </p:nvSpPr>
        <p:spPr>
          <a:xfrm>
            <a:off x="8151967" y="5917722"/>
            <a:ext cx="966155" cy="3856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8F25A01-5179-43AC-9B77-FAE041DAA60B}" type="slidenum">
              <a:rPr lang="pl-PL" sz="1800" b="1" i="0" u="none" strike="noStrike" kern="1200" cap="none" spc="0" baseline="0">
                <a:solidFill>
                  <a:srgbClr val="FFFFFF"/>
                </a:solidFill>
                <a:uFillTx/>
                <a:latin typeface="Roboto" pitchFamily="2"/>
                <a:ea typeface="Roboto" pitchFamily="2"/>
              </a:rPr>
              <a:t>27</a:t>
            </a:fld>
            <a:r>
              <a:rPr lang="pl-PL" sz="1800" b="1" i="0" u="none" strike="noStrike" kern="1200" cap="none" spc="0" baseline="0">
                <a:solidFill>
                  <a:srgbClr val="FFFFFF"/>
                </a:solidFill>
                <a:uFillTx/>
                <a:latin typeface="Roboto" pitchFamily="2"/>
                <a:ea typeface="Roboto" pitchFamily="2"/>
              </a:rPr>
              <a:t>  |</a:t>
            </a:r>
          </a:p>
        </p:txBody>
      </p:sp>
      <p:sp>
        <p:nvSpPr>
          <p:cNvPr id="3" name="Tytuł 7">
            <a:extLst>
              <a:ext uri="{FF2B5EF4-FFF2-40B4-BE49-F238E27FC236}">
                <a16:creationId xmlns:a16="http://schemas.microsoft.com/office/drawing/2014/main" id="{BFE77DB7-CDB5-49DF-B7A3-49B62B88BD6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>
                <a:solidFill>
                  <a:schemeClr val="bg1"/>
                </a:solidFill>
                <a:latin typeface="Roboto"/>
                <a:ea typeface="Roboto"/>
              </a:rPr>
              <a:t>Przewodnik po Programie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pole tekstowe 6">
            <a:extLst>
              <a:ext uri="{FF2B5EF4-FFF2-40B4-BE49-F238E27FC236}">
                <a16:creationId xmlns:a16="http://schemas.microsoft.com/office/drawing/2014/main" id="{3714D7D8-0018-4F3F-A41A-89DC6D907A39}"/>
              </a:ext>
            </a:extLst>
          </p:cNvPr>
          <p:cNvSpPr txBox="1"/>
          <p:nvPr/>
        </p:nvSpPr>
        <p:spPr>
          <a:xfrm>
            <a:off x="4906249" y="2065638"/>
            <a:ext cx="6798070" cy="2062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 dirty="0">
                <a:solidFill>
                  <a:srgbClr val="00B0F0"/>
                </a:solidFill>
                <a:uFillTx/>
                <a:latin typeface="Calibri"/>
              </a:rPr>
              <a:t>Przewodnik po Programie </a:t>
            </a:r>
            <a:br>
              <a:rPr lang="pl-PL" sz="2400" b="1" i="0" u="none" strike="noStrike" kern="1200" cap="none" spc="0" baseline="0" dirty="0">
                <a:solidFill>
                  <a:srgbClr val="00B0F0"/>
                </a:solidFill>
                <a:uFillTx/>
                <a:latin typeface="Calibri"/>
              </a:rPr>
            </a:br>
            <a:r>
              <a:rPr lang="pl-PL" sz="2400" b="1" i="0" u="none" strike="noStrike" kern="1200" cap="none" spc="0" baseline="0" dirty="0">
                <a:solidFill>
                  <a:srgbClr val="00B0F0"/>
                </a:solidFill>
                <a:uFillTx/>
                <a:latin typeface="Calibri"/>
              </a:rPr>
              <a:t>Europejski Korpus Solidarności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opisuje wszystkie zasady realizacji projektu </a:t>
            </a:r>
            <a:br>
              <a:rPr lang="pl-PL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</a:br>
            <a:r>
              <a:rPr lang="pl-PL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oraz zasady oceniania aplikacji</a:t>
            </a:r>
            <a:br>
              <a:rPr lang="pl-PL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</a:br>
            <a:endParaRPr lang="pl-PL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dirty="0">
                <a:hlinkClick r:id="rId2"/>
              </a:rPr>
              <a:t>Dokumenty | Europejski Korpus Solidarności (eks.org.pl)</a:t>
            </a:r>
            <a:endParaRPr lang="pl-PL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824C779-0276-43AC-8D81-2E1B4AA05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23" y="1316182"/>
            <a:ext cx="3667699" cy="517738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A10E351-9618-4B7C-A023-624E1B5C6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914525"/>
            <a:ext cx="10815637" cy="4262438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Zrób ewaluację końcową projektu z uczestnikami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Zrób ewaluację w organizacji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Rozlicz projekt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Złóż raport końcowy do Narodowej Agencji</a:t>
            </a: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98085B45-F0F0-44EC-AEA0-930C53D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5125"/>
            <a:ext cx="8354290" cy="951057"/>
          </a:xfrm>
        </p:spPr>
        <p:txBody>
          <a:bodyPr>
            <a:normAutofit/>
          </a:bodyPr>
          <a:lstStyle/>
          <a:p>
            <a:r>
              <a:rPr lang="pl-PL" sz="4400" b="1" i="0" u="none" strike="noStrike" baseline="0">
                <a:solidFill>
                  <a:srgbClr val="154193"/>
                </a:solidFill>
                <a:latin typeface="Roboto" panose="02000000000000000000" pitchFamily="2" charset="0"/>
              </a:rPr>
              <a:t>Na koniec projektu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D966A23-EC3F-4760-BFA3-09459F3FA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106"/>
            <a:ext cx="9144000" cy="238928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AF64DFD-7C24-436F-AE95-8E32378A1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64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0D0F258-5984-4AEB-A0EF-94E6DEA0F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18"/>
            <a:ext cx="9104243" cy="682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0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8EBFD92-E841-426F-B55A-F6DEBB376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842782"/>
            <a:ext cx="11304164" cy="4289572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 b="0" i="0" u="none" strike="noStrike" baseline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Inicjatywa Komisji Europejskiej uruchomiona 5 października 2018 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 b="0" i="0" u="none" strike="noStrike" baseline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Wspiera cele KE zawarte w Strategii na rzecz Młodzieży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 b="0" i="0" u="none" strike="noStrike" baseline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Zbudowany na bazie 25 lat doświadczeń europejskich w dziedzinie młodzieży i solidarności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 b="0" i="0" u="none" strike="noStrike" baseline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</a:rPr>
              <a:t>Budżet na lata 2021-2027 to ponad miliard euro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0C9D69F4-C121-42CE-90E8-35DBDEC9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80956"/>
            <a:ext cx="8354290" cy="896185"/>
          </a:xfrm>
        </p:spPr>
        <p:txBody>
          <a:bodyPr>
            <a:noAutofit/>
          </a:bodyPr>
          <a:lstStyle/>
          <a:p>
            <a:r>
              <a:rPr lang="pl-PL" sz="4000" b="1">
                <a:solidFill>
                  <a:srgbClr val="800080"/>
                </a:solidFill>
              </a:rPr>
              <a:t>Program Europejski Korpus Solidarności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924707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A10E351-9618-4B7C-A023-624E1B5C6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316182"/>
            <a:ext cx="10815637" cy="5017506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Calibri"/>
              <a:buNone/>
              <a:tabLst/>
              <a:defRPr/>
            </a:pPr>
            <a:r>
              <a:rPr kumimoji="0" lang="pl-PL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-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92208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Działania krajowe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92208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– realizacja lokalnych 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inicjatyw młodzieży 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w odpowiedzi na wyzwania </a:t>
            </a:r>
            <a:b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</a:b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i potrzeby lokalnego środowiska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Calibri"/>
              <a:buNone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- Czas realizacji projektu: 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92208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2-12 miesięcy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922084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Calibri"/>
              <a:buNone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- Grupa realizująca projekt: minimum 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92208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5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osób w wieku 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92208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od 18. do 30. roku życia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Calibri"/>
              <a:buNone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- Możliwość wsparcia 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92208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organizacji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lub 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92208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instytucji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posiadającej osobowość prawną</a:t>
            </a:r>
          </a:p>
          <a:p>
            <a:pPr marL="0" lvl="0" indent="0">
              <a:lnSpc>
                <a:spcPct val="100000"/>
              </a:lnSpc>
              <a:spcBef>
                <a:spcPts val="800"/>
              </a:spcBef>
              <a:buClr>
                <a:srgbClr val="898989"/>
              </a:buClr>
              <a:buSzPts val="3200"/>
              <a:buNone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- Opcjonalna </a:t>
            </a:r>
            <a:r>
              <a:rPr lang="pl-PL" sz="2000" kern="0" dirty="0">
                <a:solidFill>
                  <a:srgbClr val="000000"/>
                </a:solidFill>
                <a:cs typeface="Calibri"/>
                <a:sym typeface="Calibri"/>
              </a:rPr>
              <a:t>współpraca grupy inicjatywnej z </a:t>
            </a:r>
            <a:r>
              <a:rPr lang="pl-PL" sz="2000" b="1" kern="0" dirty="0">
                <a:solidFill>
                  <a:srgbClr val="922084"/>
                </a:solidFill>
                <a:cs typeface="Calibri"/>
                <a:sym typeface="Calibri"/>
              </a:rPr>
              <a:t>osobą wspierającą </a:t>
            </a:r>
            <a:r>
              <a:rPr lang="pl-PL" sz="2000" kern="0" dirty="0">
                <a:solidFill>
                  <a:srgbClr val="000000"/>
                </a:solidFill>
                <a:cs typeface="Calibri"/>
                <a:sym typeface="Calibri"/>
              </a:rPr>
              <a:t>(</a:t>
            </a:r>
            <a:r>
              <a:rPr kumimoji="0" lang="pl-PL" sz="20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coachem</a:t>
            </a:r>
            <a:r>
              <a:rPr kumimoji="0" lang="pl-PL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):</a:t>
            </a:r>
            <a:b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</a:br>
            <a:b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</a:b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	- </a:t>
            </a:r>
            <a:r>
              <a:rPr lang="pl-PL" sz="2000" kern="0" dirty="0">
                <a:solidFill>
                  <a:srgbClr val="000000"/>
                </a:solidFill>
                <a:cs typeface="Calibri"/>
                <a:sym typeface="Calibri"/>
              </a:rPr>
              <a:t>realizacja działań projektowych, naprowadzanie na rozwiązania, wsparcie </a:t>
            </a:r>
            <a:br>
              <a:rPr lang="pl-PL" sz="2000" kern="0" dirty="0">
                <a:solidFill>
                  <a:srgbClr val="000000"/>
                </a:solidFill>
                <a:cs typeface="Calibri"/>
                <a:sym typeface="Calibri"/>
              </a:rPr>
            </a:br>
            <a:r>
              <a:rPr lang="pl-PL" sz="2000" kern="0" dirty="0">
                <a:solidFill>
                  <a:srgbClr val="000000"/>
                </a:solidFill>
                <a:cs typeface="Calibri"/>
                <a:sym typeface="Calibri"/>
              </a:rPr>
              <a:t>	w osiągnięciu celów, wsparcie w rozwiązaniu sytuacji kryzysowych</a:t>
            </a:r>
            <a:br>
              <a:rPr lang="pl-PL" sz="2000" kern="0" dirty="0">
                <a:solidFill>
                  <a:srgbClr val="000000"/>
                </a:solidFill>
                <a:cs typeface="Calibri"/>
                <a:sym typeface="Calibri"/>
              </a:rPr>
            </a:br>
            <a:r>
              <a:rPr lang="pl-PL" sz="2000" kern="0" dirty="0">
                <a:solidFill>
                  <a:srgbClr val="000000"/>
                </a:solidFill>
                <a:cs typeface="Calibri"/>
                <a:sym typeface="Calibri"/>
              </a:rPr>
              <a:t>	- może, ale nie musi mieć doświadczenia pracy z młodzieżą</a:t>
            </a:r>
            <a:br>
              <a:rPr lang="pl-PL" sz="2000" kern="0" dirty="0">
                <a:solidFill>
                  <a:srgbClr val="000000"/>
                </a:solidFill>
                <a:cs typeface="Calibri"/>
                <a:sym typeface="Calibri"/>
              </a:rPr>
            </a:br>
            <a:r>
              <a:rPr lang="pl-PL" sz="2000" kern="0" dirty="0">
                <a:solidFill>
                  <a:srgbClr val="000000"/>
                </a:solidFill>
                <a:cs typeface="Calibri"/>
                <a:sym typeface="Calibri"/>
              </a:rPr>
              <a:t>	- może być pracownikiem/pracowniczką organizacji wspierającej</a:t>
            </a:r>
            <a:br>
              <a:rPr lang="pl-PL" sz="2000" kern="0" dirty="0">
                <a:solidFill>
                  <a:srgbClr val="000000"/>
                </a:solidFill>
                <a:cs typeface="Calibri"/>
                <a:sym typeface="Calibri"/>
              </a:rPr>
            </a:br>
            <a:r>
              <a:rPr lang="pl-PL" sz="2000" kern="0" dirty="0">
                <a:solidFill>
                  <a:srgbClr val="000000"/>
                </a:solidFill>
                <a:cs typeface="Calibri"/>
                <a:sym typeface="Calibri"/>
              </a:rPr>
              <a:t>	- nie może być członkiem grupy inicjatywnej, ale musi być wybrany </a:t>
            </a:r>
            <a:br>
              <a:rPr lang="pl-PL" sz="2000" kern="0" dirty="0">
                <a:solidFill>
                  <a:srgbClr val="000000"/>
                </a:solidFill>
                <a:cs typeface="Calibri"/>
                <a:sym typeface="Calibri"/>
              </a:rPr>
            </a:br>
            <a:r>
              <a:rPr lang="pl-PL" sz="2000" kern="0" dirty="0">
                <a:solidFill>
                  <a:srgbClr val="000000"/>
                </a:solidFill>
                <a:cs typeface="Calibri"/>
                <a:sym typeface="Calibri"/>
              </a:rPr>
              <a:t>	przez grupę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98085B45-F0F0-44EC-AEA0-930C53D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5125"/>
            <a:ext cx="8354290" cy="951057"/>
          </a:xfrm>
        </p:spPr>
        <p:txBody>
          <a:bodyPr>
            <a:normAutofit/>
          </a:bodyPr>
          <a:lstStyle/>
          <a:p>
            <a:r>
              <a:rPr lang="pl-PL" sz="4400" b="1" i="0" u="none" strike="noStrike" baseline="0">
                <a:solidFill>
                  <a:srgbClr val="154193"/>
                </a:solidFill>
                <a:latin typeface="Roboto" panose="02000000000000000000" pitchFamily="2" charset="0"/>
              </a:rPr>
              <a:t>Projekty Solidarności</a:t>
            </a:r>
          </a:p>
        </p:txBody>
      </p:sp>
    </p:spTree>
    <p:extLst>
      <p:ext uri="{BB962C8B-B14F-4D97-AF65-F5344CB8AC3E}">
        <p14:creationId xmlns:p14="http://schemas.microsoft.com/office/powerpoint/2010/main" val="1873295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A10E351-9618-4B7C-A023-624E1B5C6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316182"/>
            <a:ext cx="10815637" cy="5017506"/>
          </a:xfrm>
        </p:spPr>
        <p:txBody>
          <a:bodyPr>
            <a:noAutofit/>
          </a:bodyPr>
          <a:lstStyle/>
          <a:p>
            <a:pPr marL="0" lvl="0" indent="0" algn="l">
              <a:lnSpc>
                <a:spcPct val="150000"/>
              </a:lnSpc>
              <a:buNone/>
            </a:pPr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pl-PL" sz="2000" b="1" u="sng" dirty="0">
                <a:solidFill>
                  <a:srgbClr val="9220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Zarządzanie projektem</a:t>
            </a:r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 wszystkie wydatki związane z realizacją projektu - </a:t>
            </a:r>
            <a:r>
              <a:rPr lang="pl-PL" sz="2000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500 </a:t>
            </a:r>
            <a:r>
              <a:rPr lang="pl-PL" sz="2000" b="1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EUR</a:t>
            </a:r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 każdy miesiąc działania (dofinansowanie 80%/20%);</a:t>
            </a:r>
          </a:p>
          <a:p>
            <a:pPr marL="0" lvl="0" indent="0" algn="l">
              <a:lnSpc>
                <a:spcPct val="150000"/>
              </a:lnSpc>
              <a:buNone/>
            </a:pPr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  <a:r>
              <a:rPr lang="pl-PL" sz="2000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b="1" u="sng" dirty="0">
                <a:solidFill>
                  <a:srgbClr val="9220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Osoba wspierająca </a:t>
            </a:r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 </a:t>
            </a:r>
            <a:r>
              <a:rPr lang="pl-PL" sz="2000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74 </a:t>
            </a:r>
            <a:r>
              <a:rPr lang="pl-PL" sz="2000" b="1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EUR</a:t>
            </a:r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na każdy dzień pracy (</a:t>
            </a:r>
            <a:r>
              <a:rPr lang="pl-PL" sz="20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8h</a:t>
            </a:r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), max. 12 dni</a:t>
            </a:r>
          </a:p>
          <a:p>
            <a:pPr marL="0" lvl="0" indent="0" algn="l">
              <a:lnSpc>
                <a:spcPct val="150000"/>
              </a:lnSpc>
              <a:buNone/>
            </a:pPr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pl-PL" sz="2000" b="1" u="sng" dirty="0">
                <a:solidFill>
                  <a:srgbClr val="9220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Koszty nadzwyczajne</a:t>
            </a:r>
            <a:r>
              <a:rPr lang="pl-PL" sz="2000" b="1" dirty="0">
                <a:solidFill>
                  <a:srgbClr val="9220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pl-PL" sz="2000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wspierające członków grupy inicjatywnej i odbiorców projektu 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z mniejszymi szansami – koszty rzeczywiste, zależne od potrzeb grupy i specyfiki grupy 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 projektu.</a:t>
            </a:r>
          </a:p>
          <a:p>
            <a:pPr marL="0" lvl="0" indent="0" algn="l">
              <a:lnSpc>
                <a:spcPct val="150000"/>
              </a:lnSpc>
              <a:buNone/>
            </a:pPr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Rozliczenie projektu następuje po otrzymaniu </a:t>
            </a:r>
            <a:r>
              <a:rPr lang="pl-PL" sz="2000" b="1" u="sng" dirty="0">
                <a:solidFill>
                  <a:srgbClr val="92208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raportu końcowego</a:t>
            </a:r>
            <a:endParaRPr lang="pl-PL" sz="2400" b="1" u="sng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98085B45-F0F0-44EC-AEA0-930C53D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5125"/>
            <a:ext cx="8354290" cy="951057"/>
          </a:xfrm>
        </p:spPr>
        <p:txBody>
          <a:bodyPr>
            <a:normAutofit/>
          </a:bodyPr>
          <a:lstStyle/>
          <a:p>
            <a:r>
              <a:rPr lang="pl-PL" sz="4400" b="1" i="0" u="none" strike="noStrike" baseline="0" dirty="0">
                <a:solidFill>
                  <a:srgbClr val="154193"/>
                </a:solidFill>
                <a:latin typeface="Roboto" panose="02000000000000000000" pitchFamily="2" charset="0"/>
              </a:rPr>
              <a:t>Projekty Solidarności</a:t>
            </a:r>
          </a:p>
        </p:txBody>
      </p:sp>
    </p:spTree>
    <p:extLst>
      <p:ext uri="{BB962C8B-B14F-4D97-AF65-F5344CB8AC3E}">
        <p14:creationId xmlns:p14="http://schemas.microsoft.com/office/powerpoint/2010/main" val="580101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A10E351-9618-4B7C-A023-624E1B5C6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316182"/>
            <a:ext cx="10815637" cy="5017506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Calibri"/>
              <a:buNone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- Wnioski składane są online poprzez specjalną platformę KE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Calibri"/>
              <a:buNone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- Przed złożeniem wniosku należy zarejestrować się w odpowiednim systemie aby uzyskać numer identyfikacyjny (dla każdej osoby z grupy inicjatywnej).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Calibri"/>
              <a:buNone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- Krok po kroku dotyczący składania wniosków znaleźć można na naszej stronie internetowej </a:t>
            </a:r>
            <a:b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</a:b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w zakładce 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„Jak zacząć?”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Calibri"/>
              <a:buNone/>
              <a:tabLst/>
              <a:defRPr/>
            </a:pP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Calibri"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15419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Terminy składania wniosków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92208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-</a:t>
            </a:r>
            <a:r>
              <a:rPr lang="pl-PL" sz="3200" b="1" kern="0" dirty="0">
                <a:solidFill>
                  <a:srgbClr val="922084"/>
                </a:solidFill>
                <a:cs typeface="Calibri"/>
                <a:sym typeface="Calibri"/>
              </a:rPr>
              <a:t> </a:t>
            </a:r>
            <a: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92208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4.10.2022 –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None/>
              <a:tabLst/>
              <a:defRPr/>
            </a:pPr>
            <a:r>
              <a:rPr lang="pl-PL" sz="3200" b="1" kern="0" dirty="0">
                <a:solidFill>
                  <a:srgbClr val="922084"/>
                </a:solidFill>
                <a:cs typeface="Calibri"/>
                <a:sym typeface="Calibri"/>
              </a:rPr>
              <a:t>- 23.02.2023 – 4.05.2023 – 4.10.2023 -</a:t>
            </a:r>
            <a:endParaRPr kumimoji="0" lang="pl-PL" sz="3200" b="1" i="0" u="none" strike="noStrike" kern="0" cap="none" spc="0" normalizeH="0" baseline="0" noProof="0" dirty="0">
              <a:ln>
                <a:noFill/>
              </a:ln>
              <a:solidFill>
                <a:srgbClr val="922084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98085B45-F0F0-44EC-AEA0-930C53D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5125"/>
            <a:ext cx="8354290" cy="951057"/>
          </a:xfrm>
        </p:spPr>
        <p:txBody>
          <a:bodyPr>
            <a:normAutofit/>
          </a:bodyPr>
          <a:lstStyle/>
          <a:p>
            <a:r>
              <a:rPr lang="pl-PL" sz="4400" b="1" dirty="0">
                <a:solidFill>
                  <a:srgbClr val="154193"/>
                </a:solidFill>
              </a:rPr>
              <a:t>Projekty Solidarności</a:t>
            </a:r>
            <a:endParaRPr lang="pl-PL" sz="4400" b="1" i="0" u="none" strike="noStrike" baseline="0" dirty="0">
              <a:solidFill>
                <a:srgbClr val="154193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81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98085B45-F0F0-44EC-AEA0-930C53D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5125"/>
            <a:ext cx="8354290" cy="951057"/>
          </a:xfrm>
        </p:spPr>
        <p:txBody>
          <a:bodyPr>
            <a:normAutofit fontScale="90000"/>
          </a:bodyPr>
          <a:lstStyle/>
          <a:p>
            <a:r>
              <a:rPr lang="pl-PL" sz="4400" b="1" dirty="0">
                <a:solidFill>
                  <a:srgbClr val="154193"/>
                </a:solidFill>
              </a:rPr>
              <a:t>Projekty Solidarności </a:t>
            </a:r>
            <a:br>
              <a:rPr lang="pl-PL" sz="4400" b="1" dirty="0">
                <a:solidFill>
                  <a:srgbClr val="154193"/>
                </a:solidFill>
              </a:rPr>
            </a:br>
            <a:r>
              <a:rPr lang="pl-PL" sz="3100" b="1" dirty="0">
                <a:solidFill>
                  <a:srgbClr val="154193"/>
                </a:solidFill>
              </a:rPr>
              <a:t>dofinansowane w latach 2018-2021</a:t>
            </a:r>
            <a:endParaRPr lang="pl-PL" sz="3100" dirty="0">
              <a:solidFill>
                <a:srgbClr val="154193"/>
              </a:solidFill>
            </a:endParaRP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BB5A13F2-6A53-4F80-99F8-5DC04A63E0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3799208"/>
              </p:ext>
            </p:extLst>
          </p:nvPr>
        </p:nvGraphicFramePr>
        <p:xfrm>
          <a:off x="1022158" y="1398174"/>
          <a:ext cx="7789333" cy="5094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1289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7F8A1061-A73C-4484-BCBF-B6048CA01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Dużo treści (układ bez stopki).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6EA1AB53-8262-4011-BDC3-7C1FF475D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Tytuł slajdu (tylko EKS)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E8170DD-D1D3-4959-A7FC-ED6561E6D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41" y="61031"/>
            <a:ext cx="9062625" cy="679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75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, znak, stop, wizytówka&#10;&#10;Opis wygenerowany automatycznie">
            <a:extLst>
              <a:ext uri="{FF2B5EF4-FFF2-40B4-BE49-F238E27FC236}">
                <a16:creationId xmlns:a16="http://schemas.microsoft.com/office/drawing/2014/main" id="{11B4F2F3-3F65-4A39-AE73-710179C19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51" y="47048"/>
            <a:ext cx="7082445" cy="68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7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4A6BF71-5CC0-70B6-0859-5ED561B7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796C1-9F68-4AB3-8B81-AB5BE1696184}" type="slidenum">
              <a:rPr lang="pl-PL" smtClean="0"/>
              <a:pPr/>
              <a:t>36</a:t>
            </a:fld>
            <a:r>
              <a:rPr lang="pl-PL"/>
              <a:t>  |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D4C5082-3BCE-6038-D87A-AEE5ACDB6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707" y="1"/>
            <a:ext cx="1056429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27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539B54E-474E-4D45-9FBB-33F892ACA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796C1-9F68-4AB3-8B81-AB5BE1696184}" type="slidenum">
              <a:rPr lang="pl-PL" smtClean="0"/>
              <a:pPr/>
              <a:t>37</a:t>
            </a:fld>
            <a:r>
              <a:rPr lang="pl-PL"/>
              <a:t>  |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3C7FBF1-E655-4D14-B349-CCA1C4D23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41" y="0"/>
            <a:ext cx="11021959" cy="67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43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8D0389C-E625-6454-EFC2-CDBB836AB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796C1-9F68-4AB3-8B81-AB5BE1696184}" type="slidenum">
              <a:rPr lang="pl-PL" smtClean="0"/>
              <a:pPr/>
              <a:t>38</a:t>
            </a:fld>
            <a:r>
              <a:rPr lang="pl-PL"/>
              <a:t>  |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A8D9CC8-121A-2BC8-384D-FFB044E2B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519" y="0"/>
            <a:ext cx="10559481" cy="686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5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16E00E6-803C-40CC-A214-5414578B6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00" y="747229"/>
            <a:ext cx="7440063" cy="5363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8160042-8AFC-4ABE-9B7D-EA11A2EE8F27}"/>
              </a:ext>
            </a:extLst>
          </p:cNvPr>
          <p:cNvSpPr txBox="1"/>
          <p:nvPr/>
        </p:nvSpPr>
        <p:spPr>
          <a:xfrm>
            <a:off x="2055963" y="63707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www.frse.org.pl/czytelnia/solidarni-w-praktyce</a:t>
            </a:r>
          </a:p>
        </p:txBody>
      </p:sp>
    </p:spTree>
    <p:extLst>
      <p:ext uri="{BB962C8B-B14F-4D97-AF65-F5344CB8AC3E}">
        <p14:creationId xmlns:p14="http://schemas.microsoft.com/office/powerpoint/2010/main" val="1939096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0C9D69F4-C121-42CE-90E8-35DBDEC9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Realizacja Programu</a:t>
            </a: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0DE4197-4540-4815-A3EE-5816B2352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2" y="1471644"/>
            <a:ext cx="9760932" cy="425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89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3175000" ty="-1543050" sx="75000" sy="7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D97C9F5-0874-4F1C-AEA8-A275E691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Gość specjalny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94186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9F26BD75-EF6A-4795-95A6-D0EB939E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5" y="1527583"/>
            <a:ext cx="8858681" cy="467201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154193"/>
                </a:solidFill>
              </a:rPr>
              <a:t>GOŚĆ SPECJALNY</a:t>
            </a:r>
            <a:br>
              <a:rPr lang="pl-PL" dirty="0">
                <a:solidFill>
                  <a:srgbClr val="154193"/>
                </a:solidFill>
              </a:rPr>
            </a:br>
            <a:br>
              <a:rPr lang="pl-PL" dirty="0">
                <a:solidFill>
                  <a:srgbClr val="154193"/>
                </a:solidFill>
              </a:rPr>
            </a:br>
            <a:br>
              <a:rPr lang="pl-PL" dirty="0">
                <a:solidFill>
                  <a:srgbClr val="154193"/>
                </a:solidFill>
              </a:rPr>
            </a:br>
            <a:r>
              <a:rPr lang="pl-PL" dirty="0">
                <a:solidFill>
                  <a:srgbClr val="922084"/>
                </a:solidFill>
              </a:rPr>
              <a:t>Aleksandra Morawska</a:t>
            </a:r>
            <a:br>
              <a:rPr lang="pl-PL" dirty="0">
                <a:solidFill>
                  <a:srgbClr val="922084"/>
                </a:solidFill>
              </a:rPr>
            </a:br>
            <a:br>
              <a:rPr lang="pl-PL" sz="3200" dirty="0">
                <a:solidFill>
                  <a:srgbClr val="922084"/>
                </a:solidFill>
              </a:rPr>
            </a:br>
            <a:r>
              <a:rPr lang="pl-PL" sz="4000" dirty="0" err="1">
                <a:solidFill>
                  <a:srgbClr val="00B0F0"/>
                </a:solidFill>
              </a:rPr>
              <a:t>PSONI</a:t>
            </a:r>
            <a:r>
              <a:rPr lang="pl-PL" sz="4000" dirty="0">
                <a:solidFill>
                  <a:srgbClr val="00B0F0"/>
                </a:solidFill>
              </a:rPr>
              <a:t> GDAŃSK</a:t>
            </a:r>
            <a:br>
              <a:rPr lang="pl-PL" sz="3200" dirty="0">
                <a:solidFill>
                  <a:srgbClr val="922084"/>
                </a:solidFill>
              </a:rPr>
            </a:br>
            <a:br>
              <a:rPr lang="pl-PL" sz="3200" dirty="0">
                <a:solidFill>
                  <a:srgbClr val="922084"/>
                </a:solidFill>
              </a:rPr>
            </a:br>
            <a:r>
              <a:rPr lang="pl-PL" dirty="0">
                <a:solidFill>
                  <a:srgbClr val="922084"/>
                </a:solidFill>
              </a:rPr>
              <a:t>              </a:t>
            </a:r>
            <a:br>
              <a:rPr lang="pl-PL" dirty="0">
                <a:solidFill>
                  <a:schemeClr val="bg2">
                    <a:lumMod val="10000"/>
                  </a:schemeClr>
                </a:solidFill>
              </a:rPr>
            </a:br>
            <a:endParaRPr lang="pl-PL" sz="2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49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3175000" ty="-1543050" sx="75000" sy="7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D97C9F5-0874-4F1C-AEA8-A275E691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Pytania </a:t>
            </a:r>
            <a:br>
              <a:rPr lang="pl-PL"/>
            </a:br>
            <a:r>
              <a:rPr lang="pl-PL"/>
              <a:t>i odpowiedzi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88994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3175000" ty="-1543050" sx="75000" sy="7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D97C9F5-0874-4F1C-AEA8-A275E691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Dziękujemy za spotkanie </a:t>
            </a:r>
            <a:r>
              <a:rPr lang="pl-PL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3986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0C9D69F4-C121-42CE-90E8-35DBDEC9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37" y="228003"/>
            <a:ext cx="8354290" cy="896185"/>
          </a:xfrm>
        </p:spPr>
        <p:txBody>
          <a:bodyPr>
            <a:noAutofit/>
          </a:bodyPr>
          <a:lstStyle/>
          <a:p>
            <a:r>
              <a:rPr lang="pl-PL" sz="4000" b="1">
                <a:solidFill>
                  <a:srgbClr val="800080"/>
                </a:solidFill>
              </a:rPr>
              <a:t>Cele Programu</a:t>
            </a:r>
            <a:endParaRPr lang="pl-PL" sz="4000" dirty="0"/>
          </a:p>
        </p:txBody>
      </p:sp>
      <p:grpSp>
        <p:nvGrpSpPr>
          <p:cNvPr id="8" name="Google Shape;88;p5">
            <a:extLst>
              <a:ext uri="{FF2B5EF4-FFF2-40B4-BE49-F238E27FC236}">
                <a16:creationId xmlns:a16="http://schemas.microsoft.com/office/drawing/2014/main" id="{5D901E24-F0A9-493A-BA75-82245FFB2B3A}"/>
              </a:ext>
            </a:extLst>
          </p:cNvPr>
          <p:cNvGrpSpPr/>
          <p:nvPr/>
        </p:nvGrpSpPr>
        <p:grpSpPr>
          <a:xfrm>
            <a:off x="364936" y="728663"/>
            <a:ext cx="10493563" cy="5442397"/>
            <a:chOff x="477744" y="0"/>
            <a:chExt cx="7181414" cy="3744415"/>
          </a:xfrm>
        </p:grpSpPr>
        <p:sp>
          <p:nvSpPr>
            <p:cNvPr id="9" name="Google Shape;89;p5">
              <a:extLst>
                <a:ext uri="{FF2B5EF4-FFF2-40B4-BE49-F238E27FC236}">
                  <a16:creationId xmlns:a16="http://schemas.microsoft.com/office/drawing/2014/main" id="{18EB5FC1-00B4-4DB3-BD9F-449B6571C475}"/>
                </a:ext>
              </a:extLst>
            </p:cNvPr>
            <p:cNvSpPr/>
            <p:nvPr/>
          </p:nvSpPr>
          <p:spPr>
            <a:xfrm>
              <a:off x="1643288" y="1932118"/>
              <a:ext cx="1354414" cy="116301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90;p5">
              <a:extLst>
                <a:ext uri="{FF2B5EF4-FFF2-40B4-BE49-F238E27FC236}">
                  <a16:creationId xmlns:a16="http://schemas.microsoft.com/office/drawing/2014/main" id="{BB2F0049-1A0A-4865-AEFF-36E462E7DD2F}"/>
                </a:ext>
              </a:extLst>
            </p:cNvPr>
            <p:cNvSpPr txBox="1"/>
            <p:nvPr/>
          </p:nvSpPr>
          <p:spPr>
            <a:xfrm>
              <a:off x="1853074" y="2112258"/>
              <a:ext cx="934842" cy="802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50" rIns="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l-PL" sz="16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Zdobywanie doświadczeń</a:t>
              </a:r>
              <a:endParaRPr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1;p5">
              <a:extLst>
                <a:ext uri="{FF2B5EF4-FFF2-40B4-BE49-F238E27FC236}">
                  <a16:creationId xmlns:a16="http://schemas.microsoft.com/office/drawing/2014/main" id="{3EE70BD9-D426-42AC-B235-D47508B36BEE}"/>
                </a:ext>
              </a:extLst>
            </p:cNvPr>
            <p:cNvSpPr/>
            <p:nvPr/>
          </p:nvSpPr>
          <p:spPr>
            <a:xfrm>
              <a:off x="1675604" y="2452218"/>
              <a:ext cx="157991" cy="1362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92;p5">
              <a:extLst>
                <a:ext uri="{FF2B5EF4-FFF2-40B4-BE49-F238E27FC236}">
                  <a16:creationId xmlns:a16="http://schemas.microsoft.com/office/drawing/2014/main" id="{015D4F41-FCED-4273-9F74-AF945575A84D}"/>
                </a:ext>
              </a:extLst>
            </p:cNvPr>
            <p:cNvSpPr/>
            <p:nvPr/>
          </p:nvSpPr>
          <p:spPr>
            <a:xfrm>
              <a:off x="477744" y="1289202"/>
              <a:ext cx="1354414" cy="116301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2">
                <a:alphaModFix/>
              </a:blip>
              <a:stretch>
                <a:fillRect l="-14998" r="-14996"/>
              </a:stretch>
            </a:blip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93;p5">
              <a:extLst>
                <a:ext uri="{FF2B5EF4-FFF2-40B4-BE49-F238E27FC236}">
                  <a16:creationId xmlns:a16="http://schemas.microsoft.com/office/drawing/2014/main" id="{518FEDF0-6D60-4013-BD2A-DD8244359D8F}"/>
                </a:ext>
              </a:extLst>
            </p:cNvPr>
            <p:cNvSpPr/>
            <p:nvPr/>
          </p:nvSpPr>
          <p:spPr>
            <a:xfrm>
              <a:off x="1405583" y="2297948"/>
              <a:ext cx="157991" cy="1362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94;p5">
              <a:extLst>
                <a:ext uri="{FF2B5EF4-FFF2-40B4-BE49-F238E27FC236}">
                  <a16:creationId xmlns:a16="http://schemas.microsoft.com/office/drawing/2014/main" id="{C0158912-D4BA-4CBB-B218-FBA4716B0E52}"/>
                </a:ext>
              </a:extLst>
            </p:cNvPr>
            <p:cNvSpPr/>
            <p:nvPr/>
          </p:nvSpPr>
          <p:spPr>
            <a:xfrm>
              <a:off x="2808831" y="1285832"/>
              <a:ext cx="1354414" cy="116301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95;p5">
              <a:extLst>
                <a:ext uri="{FF2B5EF4-FFF2-40B4-BE49-F238E27FC236}">
                  <a16:creationId xmlns:a16="http://schemas.microsoft.com/office/drawing/2014/main" id="{7710935F-3075-42CF-B780-1D7C288104C9}"/>
                </a:ext>
              </a:extLst>
            </p:cNvPr>
            <p:cNvSpPr txBox="1"/>
            <p:nvPr/>
          </p:nvSpPr>
          <p:spPr>
            <a:xfrm>
              <a:off x="3018617" y="1465972"/>
              <a:ext cx="934842" cy="802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50" rIns="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l-PL" sz="16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Wspieranie aktywnego uczestnictwa</a:t>
              </a:r>
              <a:endParaRPr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6;p5">
              <a:extLst>
                <a:ext uri="{FF2B5EF4-FFF2-40B4-BE49-F238E27FC236}">
                  <a16:creationId xmlns:a16="http://schemas.microsoft.com/office/drawing/2014/main" id="{28D309E7-76CD-415B-807F-C3B79DD28A81}"/>
                </a:ext>
              </a:extLst>
            </p:cNvPr>
            <p:cNvSpPr/>
            <p:nvPr/>
          </p:nvSpPr>
          <p:spPr>
            <a:xfrm>
              <a:off x="3740979" y="2291582"/>
              <a:ext cx="157991" cy="1362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97;p5">
              <a:extLst>
                <a:ext uri="{FF2B5EF4-FFF2-40B4-BE49-F238E27FC236}">
                  <a16:creationId xmlns:a16="http://schemas.microsoft.com/office/drawing/2014/main" id="{E6E53ABA-89A1-486D-9639-EB9608B50FD5}"/>
                </a:ext>
              </a:extLst>
            </p:cNvPr>
            <p:cNvSpPr/>
            <p:nvPr/>
          </p:nvSpPr>
          <p:spPr>
            <a:xfrm>
              <a:off x="3973657" y="1929872"/>
              <a:ext cx="1354414" cy="116301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3">
                <a:alphaModFix/>
              </a:blip>
              <a:stretch>
                <a:fillRect l="-13996" r="-13997"/>
              </a:stretch>
            </a:blip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98;p5">
              <a:extLst>
                <a:ext uri="{FF2B5EF4-FFF2-40B4-BE49-F238E27FC236}">
                  <a16:creationId xmlns:a16="http://schemas.microsoft.com/office/drawing/2014/main" id="{A61716AA-C586-4F79-AC44-DE090E0155EF}"/>
                </a:ext>
              </a:extLst>
            </p:cNvPr>
            <p:cNvSpPr/>
            <p:nvPr/>
          </p:nvSpPr>
          <p:spPr>
            <a:xfrm>
              <a:off x="4006691" y="2447350"/>
              <a:ext cx="157991" cy="1362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99;p5">
              <a:extLst>
                <a:ext uri="{FF2B5EF4-FFF2-40B4-BE49-F238E27FC236}">
                  <a16:creationId xmlns:a16="http://schemas.microsoft.com/office/drawing/2014/main" id="{46777852-ECBD-4976-810F-7517E8AD51BC}"/>
                </a:ext>
              </a:extLst>
            </p:cNvPr>
            <p:cNvSpPr/>
            <p:nvPr/>
          </p:nvSpPr>
          <p:spPr>
            <a:xfrm>
              <a:off x="1643288" y="646660"/>
              <a:ext cx="1354414" cy="116301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00;p5">
              <a:extLst>
                <a:ext uri="{FF2B5EF4-FFF2-40B4-BE49-F238E27FC236}">
                  <a16:creationId xmlns:a16="http://schemas.microsoft.com/office/drawing/2014/main" id="{F9091B1B-1FD7-4EB3-9FAB-F9852E11E531}"/>
                </a:ext>
              </a:extLst>
            </p:cNvPr>
            <p:cNvSpPr txBox="1"/>
            <p:nvPr/>
          </p:nvSpPr>
          <p:spPr>
            <a:xfrm>
              <a:off x="1853074" y="826800"/>
              <a:ext cx="934842" cy="802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50" rIns="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l-PL" sz="16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Wyrównywanie nierówności</a:t>
              </a:r>
              <a:endParaRPr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01;p5">
              <a:extLst>
                <a:ext uri="{FF2B5EF4-FFF2-40B4-BE49-F238E27FC236}">
                  <a16:creationId xmlns:a16="http://schemas.microsoft.com/office/drawing/2014/main" id="{C098E965-1923-4B02-85A4-BBD78FEB580C}"/>
                </a:ext>
              </a:extLst>
            </p:cNvPr>
            <p:cNvSpPr/>
            <p:nvPr/>
          </p:nvSpPr>
          <p:spPr>
            <a:xfrm>
              <a:off x="2571126" y="668752"/>
              <a:ext cx="157991" cy="1362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02;p5">
              <a:extLst>
                <a:ext uri="{FF2B5EF4-FFF2-40B4-BE49-F238E27FC236}">
                  <a16:creationId xmlns:a16="http://schemas.microsoft.com/office/drawing/2014/main" id="{FBC08BD5-6BA0-4B72-A732-880BBB15C296}"/>
                </a:ext>
              </a:extLst>
            </p:cNvPr>
            <p:cNvSpPr/>
            <p:nvPr/>
          </p:nvSpPr>
          <p:spPr>
            <a:xfrm>
              <a:off x="2808831" y="0"/>
              <a:ext cx="1354414" cy="116301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4">
                <a:alphaModFix/>
              </a:blip>
              <a:stretch>
                <a:fillRect l="-13996" r="-13997"/>
              </a:stretch>
            </a:blip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03;p5">
              <a:extLst>
                <a:ext uri="{FF2B5EF4-FFF2-40B4-BE49-F238E27FC236}">
                  <a16:creationId xmlns:a16="http://schemas.microsoft.com/office/drawing/2014/main" id="{0633C7FA-9629-4552-95A8-7A66941A9421}"/>
                </a:ext>
              </a:extLst>
            </p:cNvPr>
            <p:cNvSpPr/>
            <p:nvPr/>
          </p:nvSpPr>
          <p:spPr>
            <a:xfrm>
              <a:off x="2846893" y="515231"/>
              <a:ext cx="157991" cy="1362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04;p5">
              <a:extLst>
                <a:ext uri="{FF2B5EF4-FFF2-40B4-BE49-F238E27FC236}">
                  <a16:creationId xmlns:a16="http://schemas.microsoft.com/office/drawing/2014/main" id="{44571C0C-C020-4CD0-A6E2-896627C699BB}"/>
                </a:ext>
              </a:extLst>
            </p:cNvPr>
            <p:cNvSpPr/>
            <p:nvPr/>
          </p:nvSpPr>
          <p:spPr>
            <a:xfrm>
              <a:off x="3973657" y="644039"/>
              <a:ext cx="1354414" cy="116301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05;p5">
              <a:extLst>
                <a:ext uri="{FF2B5EF4-FFF2-40B4-BE49-F238E27FC236}">
                  <a16:creationId xmlns:a16="http://schemas.microsoft.com/office/drawing/2014/main" id="{3C214B89-DF63-459A-AA6B-BBBB836BFAAC}"/>
                </a:ext>
              </a:extLst>
            </p:cNvPr>
            <p:cNvSpPr txBox="1"/>
            <p:nvPr/>
          </p:nvSpPr>
          <p:spPr>
            <a:xfrm>
              <a:off x="4183443" y="824179"/>
              <a:ext cx="934842" cy="802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50" rIns="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l-PL"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Reagowanie 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l-PL"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na </a:t>
              </a:r>
              <a:r>
                <a:rPr lang="pl-PL" sz="16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wyzwania społeczne</a:t>
              </a:r>
              <a:endParaRPr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06;p5">
              <a:extLst>
                <a:ext uri="{FF2B5EF4-FFF2-40B4-BE49-F238E27FC236}">
                  <a16:creationId xmlns:a16="http://schemas.microsoft.com/office/drawing/2014/main" id="{1DC20714-ECF2-4741-B84E-23E674CEBA51}"/>
                </a:ext>
              </a:extLst>
            </p:cNvPr>
            <p:cNvSpPr/>
            <p:nvPr/>
          </p:nvSpPr>
          <p:spPr>
            <a:xfrm>
              <a:off x="5145664" y="1159271"/>
              <a:ext cx="157991" cy="1362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07;p5">
              <a:extLst>
                <a:ext uri="{FF2B5EF4-FFF2-40B4-BE49-F238E27FC236}">
                  <a16:creationId xmlns:a16="http://schemas.microsoft.com/office/drawing/2014/main" id="{3146CDB0-F06C-45C8-A338-0CFD48816158}"/>
                </a:ext>
              </a:extLst>
            </p:cNvPr>
            <p:cNvSpPr/>
            <p:nvPr/>
          </p:nvSpPr>
          <p:spPr>
            <a:xfrm>
              <a:off x="5139201" y="1297814"/>
              <a:ext cx="1354414" cy="116301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5">
                <a:alphaModFix/>
              </a:blip>
              <a:stretch>
                <a:fillRect l="-10996" r="-10997"/>
              </a:stretch>
            </a:blip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08;p5">
              <a:extLst>
                <a:ext uri="{FF2B5EF4-FFF2-40B4-BE49-F238E27FC236}">
                  <a16:creationId xmlns:a16="http://schemas.microsoft.com/office/drawing/2014/main" id="{D0312AC1-86F3-4CB9-A516-354345C163CE}"/>
                </a:ext>
              </a:extLst>
            </p:cNvPr>
            <p:cNvSpPr/>
            <p:nvPr/>
          </p:nvSpPr>
          <p:spPr>
            <a:xfrm>
              <a:off x="5403477" y="1318783"/>
              <a:ext cx="157991" cy="1362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09;p5">
              <a:extLst>
                <a:ext uri="{FF2B5EF4-FFF2-40B4-BE49-F238E27FC236}">
                  <a16:creationId xmlns:a16="http://schemas.microsoft.com/office/drawing/2014/main" id="{827B34F5-0B26-4519-B764-9EA880CE41DC}"/>
                </a:ext>
              </a:extLst>
            </p:cNvPr>
            <p:cNvSpPr/>
            <p:nvPr/>
          </p:nvSpPr>
          <p:spPr>
            <a:xfrm>
              <a:off x="5139201" y="12356"/>
              <a:ext cx="1354414" cy="116301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10;p5">
              <a:extLst>
                <a:ext uri="{FF2B5EF4-FFF2-40B4-BE49-F238E27FC236}">
                  <a16:creationId xmlns:a16="http://schemas.microsoft.com/office/drawing/2014/main" id="{4F190436-9957-4954-A9BF-349EAA3DB56E}"/>
                </a:ext>
              </a:extLst>
            </p:cNvPr>
            <p:cNvSpPr txBox="1"/>
            <p:nvPr/>
          </p:nvSpPr>
          <p:spPr>
            <a:xfrm>
              <a:off x="5348987" y="192496"/>
              <a:ext cx="934842" cy="802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50" rIns="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l-PL"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Promowanie solidarności</a:t>
              </a:r>
              <a:endParaRPr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11;p5">
              <a:extLst>
                <a:ext uri="{FF2B5EF4-FFF2-40B4-BE49-F238E27FC236}">
                  <a16:creationId xmlns:a16="http://schemas.microsoft.com/office/drawing/2014/main" id="{9CA79B70-E327-4031-AA2D-3E947D8A7FA0}"/>
                </a:ext>
              </a:extLst>
            </p:cNvPr>
            <p:cNvSpPr/>
            <p:nvPr/>
          </p:nvSpPr>
          <p:spPr>
            <a:xfrm>
              <a:off x="6311208" y="533579"/>
              <a:ext cx="157991" cy="1362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12;p5">
              <a:extLst>
                <a:ext uri="{FF2B5EF4-FFF2-40B4-BE49-F238E27FC236}">
                  <a16:creationId xmlns:a16="http://schemas.microsoft.com/office/drawing/2014/main" id="{8AA8D9C1-0EA4-409B-9FA7-D1CC7F82D1D0}"/>
                </a:ext>
              </a:extLst>
            </p:cNvPr>
            <p:cNvSpPr/>
            <p:nvPr/>
          </p:nvSpPr>
          <p:spPr>
            <a:xfrm>
              <a:off x="6304744" y="661263"/>
              <a:ext cx="1354414" cy="116301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6">
                <a:alphaModFix/>
              </a:blip>
              <a:stretch>
                <a:fillRect l="-13996" r="-13997"/>
              </a:stretch>
            </a:blip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13;p5">
              <a:extLst>
                <a:ext uri="{FF2B5EF4-FFF2-40B4-BE49-F238E27FC236}">
                  <a16:creationId xmlns:a16="http://schemas.microsoft.com/office/drawing/2014/main" id="{519B88B0-67FC-432B-ADF8-F90BC5F982A9}"/>
                </a:ext>
              </a:extLst>
            </p:cNvPr>
            <p:cNvSpPr/>
            <p:nvPr/>
          </p:nvSpPr>
          <p:spPr>
            <a:xfrm>
              <a:off x="6574765" y="687100"/>
              <a:ext cx="157991" cy="1362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14;p5">
              <a:extLst>
                <a:ext uri="{FF2B5EF4-FFF2-40B4-BE49-F238E27FC236}">
                  <a16:creationId xmlns:a16="http://schemas.microsoft.com/office/drawing/2014/main" id="{AB762648-FC37-40F7-8D6D-CF069CC8E0B6}"/>
                </a:ext>
              </a:extLst>
            </p:cNvPr>
            <p:cNvSpPr/>
            <p:nvPr/>
          </p:nvSpPr>
          <p:spPr>
            <a:xfrm>
              <a:off x="6304744" y="1944849"/>
              <a:ext cx="1354414" cy="116301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15;p5">
              <a:extLst>
                <a:ext uri="{FF2B5EF4-FFF2-40B4-BE49-F238E27FC236}">
                  <a16:creationId xmlns:a16="http://schemas.microsoft.com/office/drawing/2014/main" id="{44CDB008-AD3E-4BED-8AB2-B551B133E092}"/>
                </a:ext>
              </a:extLst>
            </p:cNvPr>
            <p:cNvSpPr txBox="1"/>
            <p:nvPr/>
          </p:nvSpPr>
          <p:spPr>
            <a:xfrm>
              <a:off x="6514530" y="2124989"/>
              <a:ext cx="934842" cy="802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50" rIns="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l-PL" sz="16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Wspieranie organizacji</a:t>
              </a:r>
              <a:endParaRPr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16;p5">
              <a:extLst>
                <a:ext uri="{FF2B5EF4-FFF2-40B4-BE49-F238E27FC236}">
                  <a16:creationId xmlns:a16="http://schemas.microsoft.com/office/drawing/2014/main" id="{A0AB2193-7B77-4131-8B07-7F25635E322C}"/>
                </a:ext>
              </a:extLst>
            </p:cNvPr>
            <p:cNvSpPr/>
            <p:nvPr/>
          </p:nvSpPr>
          <p:spPr>
            <a:xfrm>
              <a:off x="6573329" y="2963330"/>
              <a:ext cx="157991" cy="1362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17;p5">
              <a:extLst>
                <a:ext uri="{FF2B5EF4-FFF2-40B4-BE49-F238E27FC236}">
                  <a16:creationId xmlns:a16="http://schemas.microsoft.com/office/drawing/2014/main" id="{36C805C3-7486-4B4F-9A36-1806BBC26433}"/>
                </a:ext>
              </a:extLst>
            </p:cNvPr>
            <p:cNvSpPr/>
            <p:nvPr/>
          </p:nvSpPr>
          <p:spPr>
            <a:xfrm>
              <a:off x="5139201" y="2581400"/>
              <a:ext cx="1354414" cy="116301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7">
                <a:alphaModFix/>
              </a:blip>
              <a:stretch>
                <a:fillRect l="-13996" r="-13997"/>
              </a:stretch>
            </a:blip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18;p5">
              <a:extLst>
                <a:ext uri="{FF2B5EF4-FFF2-40B4-BE49-F238E27FC236}">
                  <a16:creationId xmlns:a16="http://schemas.microsoft.com/office/drawing/2014/main" id="{A236E345-06F0-4074-A606-2D72DB966924}"/>
                </a:ext>
              </a:extLst>
            </p:cNvPr>
            <p:cNvSpPr/>
            <p:nvPr/>
          </p:nvSpPr>
          <p:spPr>
            <a:xfrm>
              <a:off x="6321980" y="3091764"/>
              <a:ext cx="157991" cy="1362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980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0C9D69F4-C121-42CE-90E8-35DBDEC9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8" y="291090"/>
            <a:ext cx="8415338" cy="932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pl-PL" sz="4000" b="1" i="0" u="none" strike="noStrike" baseline="0">
                <a:solidFill>
                  <a:srgbClr val="154193"/>
                </a:solidFill>
                <a:latin typeface="Roboto" panose="02000000000000000000" pitchFamily="2" charset="0"/>
              </a:rPr>
              <a:t>Priorytety Programu na lata </a:t>
            </a:r>
            <a:br>
              <a:rPr lang="pl-PL" sz="4000" b="1" i="0" u="none" strike="noStrike" baseline="0">
                <a:solidFill>
                  <a:srgbClr val="154193"/>
                </a:solidFill>
                <a:latin typeface="Roboto" panose="02000000000000000000" pitchFamily="2" charset="0"/>
              </a:rPr>
            </a:br>
            <a:r>
              <a:rPr lang="pl-PL" sz="4000" b="1" i="0" u="none" strike="noStrike" baseline="0">
                <a:solidFill>
                  <a:srgbClr val="154193"/>
                </a:solidFill>
                <a:latin typeface="Roboto" panose="02000000000000000000" pitchFamily="2" charset="0"/>
              </a:rPr>
              <a:t>2021-2027</a:t>
            </a: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819F666-CC3D-4897-BF97-3F2661FFD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733"/>
            <a:ext cx="12192000" cy="551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4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32;p7">
            <a:extLst>
              <a:ext uri="{FF2B5EF4-FFF2-40B4-BE49-F238E27FC236}">
                <a16:creationId xmlns:a16="http://schemas.microsoft.com/office/drawing/2014/main" id="{A55BD806-1DCF-411B-89E2-C6BF4E0A111F}"/>
              </a:ext>
            </a:extLst>
          </p:cNvPr>
          <p:cNvPicPr preferRelativeResize="0"/>
          <p:nvPr/>
        </p:nvPicPr>
        <p:blipFill rotWithShape="1">
          <a:blip r:embed="rId2"/>
          <a:srcRect t="32346" r="30348"/>
          <a:stretch/>
        </p:blipFill>
        <p:spPr>
          <a:xfrm>
            <a:off x="895349" y="1345462"/>
            <a:ext cx="10922289" cy="5107148"/>
          </a:xfrm>
          <a:prstGeom prst="rect">
            <a:avLst/>
          </a:prstGeom>
          <a:noFill/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8EF10D8D-D68D-4D48-943D-47359D48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6" y="405390"/>
            <a:ext cx="8354290" cy="896185"/>
          </a:xfrm>
        </p:spPr>
        <p:txBody>
          <a:bodyPr/>
          <a:lstStyle/>
          <a:p>
            <a:r>
              <a:rPr lang="pl-PL">
                <a:solidFill>
                  <a:srgbClr val="0070C0"/>
                </a:solidFill>
              </a:rPr>
              <a:t>Dwa filary Programu</a:t>
            </a:r>
          </a:p>
        </p:txBody>
      </p:sp>
    </p:spTree>
    <p:extLst>
      <p:ext uri="{BB962C8B-B14F-4D97-AF65-F5344CB8AC3E}">
        <p14:creationId xmlns:p14="http://schemas.microsoft.com/office/powerpoint/2010/main" val="1457307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3175000" ty="-1543050" sx="75000" sy="7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D97C9F5-0874-4F1C-AEA8-A275E691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Projekty Wolontariatu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4316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C0095CF-49C3-4D1B-9DBE-F02314D5F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6" y="769971"/>
            <a:ext cx="8936000" cy="498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66571"/>
      </p:ext>
    </p:extLst>
  </p:cSld>
  <p:clrMapOvr>
    <a:masterClrMapping/>
  </p:clrMapOvr>
</p:sld>
</file>

<file path=ppt/theme/theme1.xml><?xml version="1.0" encoding="utf-8"?>
<a:theme xmlns:a="http://schemas.openxmlformats.org/drawingml/2006/main" name="UKŁAD PODSTAWOWY">
  <a:themeElements>
    <a:clrScheme name="EKS">
      <a:dk1>
        <a:srgbClr val="154194"/>
      </a:dk1>
      <a:lt1>
        <a:sysClr val="window" lastClr="FFFFFF"/>
      </a:lt1>
      <a:dk2>
        <a:srgbClr val="5F5F5F"/>
      </a:dk2>
      <a:lt2>
        <a:srgbClr val="F8F8F8"/>
      </a:lt2>
      <a:accent1>
        <a:srgbClr val="A81573"/>
      </a:accent1>
      <a:accent2>
        <a:srgbClr val="14ADE5"/>
      </a:accent2>
      <a:accent3>
        <a:srgbClr val="76B82A"/>
      </a:accent3>
      <a:accent4>
        <a:srgbClr val="FFED00"/>
      </a:accent4>
      <a:accent5>
        <a:srgbClr val="DA1E48"/>
      </a:accent5>
      <a:accent6>
        <a:srgbClr val="154194"/>
      </a:accent6>
      <a:hlink>
        <a:srgbClr val="A81573"/>
      </a:hlink>
      <a:folHlink>
        <a:srgbClr val="919191"/>
      </a:folHlink>
    </a:clrScheme>
    <a:fontScheme name="EKS MAIN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YTUŁ + OBRAZ">
  <a:themeElements>
    <a:clrScheme name="EKS">
      <a:dk1>
        <a:srgbClr val="154194"/>
      </a:dk1>
      <a:lt1>
        <a:sysClr val="window" lastClr="FFFFFF"/>
      </a:lt1>
      <a:dk2>
        <a:srgbClr val="5F5F5F"/>
      </a:dk2>
      <a:lt2>
        <a:srgbClr val="F8F8F8"/>
      </a:lt2>
      <a:accent1>
        <a:srgbClr val="A81573"/>
      </a:accent1>
      <a:accent2>
        <a:srgbClr val="14ADE5"/>
      </a:accent2>
      <a:accent3>
        <a:srgbClr val="76B82A"/>
      </a:accent3>
      <a:accent4>
        <a:srgbClr val="FFED00"/>
      </a:accent4>
      <a:accent5>
        <a:srgbClr val="DA1E48"/>
      </a:accent5>
      <a:accent6>
        <a:srgbClr val="154194"/>
      </a:accent6>
      <a:hlink>
        <a:srgbClr val="A81573"/>
      </a:hlink>
      <a:folHlink>
        <a:srgbClr val="919191"/>
      </a:folHlink>
    </a:clrScheme>
    <a:fontScheme name="EKS MAIN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ŁO - GRANAT">
  <a:themeElements>
    <a:clrScheme name="EKS">
      <a:dk1>
        <a:srgbClr val="154194"/>
      </a:dk1>
      <a:lt1>
        <a:sysClr val="window" lastClr="FFFFFF"/>
      </a:lt1>
      <a:dk2>
        <a:srgbClr val="5F5F5F"/>
      </a:dk2>
      <a:lt2>
        <a:srgbClr val="F8F8F8"/>
      </a:lt2>
      <a:accent1>
        <a:srgbClr val="A81573"/>
      </a:accent1>
      <a:accent2>
        <a:srgbClr val="14ADE5"/>
      </a:accent2>
      <a:accent3>
        <a:srgbClr val="76B82A"/>
      </a:accent3>
      <a:accent4>
        <a:srgbClr val="FFED00"/>
      </a:accent4>
      <a:accent5>
        <a:srgbClr val="DA1E48"/>
      </a:accent5>
      <a:accent6>
        <a:srgbClr val="154194"/>
      </a:accent6>
      <a:hlink>
        <a:srgbClr val="A81573"/>
      </a:hlink>
      <a:folHlink>
        <a:srgbClr val="919191"/>
      </a:folHlink>
    </a:clrScheme>
    <a:fontScheme name="EKS MAIN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ŁO - GRANAT">
  <a:themeElements>
    <a:clrScheme name="EKS">
      <a:dk1>
        <a:srgbClr val="154194"/>
      </a:dk1>
      <a:lt1>
        <a:sysClr val="window" lastClr="FFFFFF"/>
      </a:lt1>
      <a:dk2>
        <a:srgbClr val="5F5F5F"/>
      </a:dk2>
      <a:lt2>
        <a:srgbClr val="F8F8F8"/>
      </a:lt2>
      <a:accent1>
        <a:srgbClr val="A81573"/>
      </a:accent1>
      <a:accent2>
        <a:srgbClr val="14ADE5"/>
      </a:accent2>
      <a:accent3>
        <a:srgbClr val="76B82A"/>
      </a:accent3>
      <a:accent4>
        <a:srgbClr val="FFED00"/>
      </a:accent4>
      <a:accent5>
        <a:srgbClr val="DA1E48"/>
      </a:accent5>
      <a:accent6>
        <a:srgbClr val="154194"/>
      </a:accent6>
      <a:hlink>
        <a:srgbClr val="A81573"/>
      </a:hlink>
      <a:folHlink>
        <a:srgbClr val="919191"/>
      </a:folHlink>
    </a:clrScheme>
    <a:fontScheme name="EKS MAIN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ŁO - GRANAT">
  <a:themeElements>
    <a:clrScheme name="EKS">
      <a:dk1>
        <a:srgbClr val="154194"/>
      </a:dk1>
      <a:lt1>
        <a:sysClr val="window" lastClr="FFFFFF"/>
      </a:lt1>
      <a:dk2>
        <a:srgbClr val="5F5F5F"/>
      </a:dk2>
      <a:lt2>
        <a:srgbClr val="F8F8F8"/>
      </a:lt2>
      <a:accent1>
        <a:srgbClr val="A81573"/>
      </a:accent1>
      <a:accent2>
        <a:srgbClr val="14ADE5"/>
      </a:accent2>
      <a:accent3>
        <a:srgbClr val="76B82A"/>
      </a:accent3>
      <a:accent4>
        <a:srgbClr val="FFED00"/>
      </a:accent4>
      <a:accent5>
        <a:srgbClr val="DA1E48"/>
      </a:accent5>
      <a:accent6>
        <a:srgbClr val="154194"/>
      </a:accent6>
      <a:hlink>
        <a:srgbClr val="A81573"/>
      </a:hlink>
      <a:folHlink>
        <a:srgbClr val="919191"/>
      </a:folHlink>
    </a:clrScheme>
    <a:fontScheme name="EKS MAIN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TŁO - GRANAT">
  <a:themeElements>
    <a:clrScheme name="EKS">
      <a:dk1>
        <a:srgbClr val="154194"/>
      </a:dk1>
      <a:lt1>
        <a:sysClr val="window" lastClr="FFFFFF"/>
      </a:lt1>
      <a:dk2>
        <a:srgbClr val="5F5F5F"/>
      </a:dk2>
      <a:lt2>
        <a:srgbClr val="F8F8F8"/>
      </a:lt2>
      <a:accent1>
        <a:srgbClr val="A81573"/>
      </a:accent1>
      <a:accent2>
        <a:srgbClr val="14ADE5"/>
      </a:accent2>
      <a:accent3>
        <a:srgbClr val="76B82A"/>
      </a:accent3>
      <a:accent4>
        <a:srgbClr val="FFED00"/>
      </a:accent4>
      <a:accent5>
        <a:srgbClr val="DA1E48"/>
      </a:accent5>
      <a:accent6>
        <a:srgbClr val="154194"/>
      </a:accent6>
      <a:hlink>
        <a:srgbClr val="A81573"/>
      </a:hlink>
      <a:folHlink>
        <a:srgbClr val="919191"/>
      </a:folHlink>
    </a:clrScheme>
    <a:fontScheme name="EKS MAIN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TŁO - GRANAT">
  <a:themeElements>
    <a:clrScheme name="EKS">
      <a:dk1>
        <a:srgbClr val="154194"/>
      </a:dk1>
      <a:lt1>
        <a:sysClr val="window" lastClr="FFFFFF"/>
      </a:lt1>
      <a:dk2>
        <a:srgbClr val="5F5F5F"/>
      </a:dk2>
      <a:lt2>
        <a:srgbClr val="F8F8F8"/>
      </a:lt2>
      <a:accent1>
        <a:srgbClr val="A81573"/>
      </a:accent1>
      <a:accent2>
        <a:srgbClr val="14ADE5"/>
      </a:accent2>
      <a:accent3>
        <a:srgbClr val="76B82A"/>
      </a:accent3>
      <a:accent4>
        <a:srgbClr val="FFED00"/>
      </a:accent4>
      <a:accent5>
        <a:srgbClr val="DA1E48"/>
      </a:accent5>
      <a:accent6>
        <a:srgbClr val="154194"/>
      </a:accent6>
      <a:hlink>
        <a:srgbClr val="A81573"/>
      </a:hlink>
      <a:folHlink>
        <a:srgbClr val="919191"/>
      </a:folHlink>
    </a:clrScheme>
    <a:fontScheme name="EKS MAIN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ŁO - GRANAT">
  <a:themeElements>
    <a:clrScheme name="EKS">
      <a:dk1>
        <a:srgbClr val="154194"/>
      </a:dk1>
      <a:lt1>
        <a:sysClr val="window" lastClr="FFFFFF"/>
      </a:lt1>
      <a:dk2>
        <a:srgbClr val="5F5F5F"/>
      </a:dk2>
      <a:lt2>
        <a:srgbClr val="F8F8F8"/>
      </a:lt2>
      <a:accent1>
        <a:srgbClr val="A81573"/>
      </a:accent1>
      <a:accent2>
        <a:srgbClr val="14ADE5"/>
      </a:accent2>
      <a:accent3>
        <a:srgbClr val="76B82A"/>
      </a:accent3>
      <a:accent4>
        <a:srgbClr val="FFED00"/>
      </a:accent4>
      <a:accent5>
        <a:srgbClr val="DA1E48"/>
      </a:accent5>
      <a:accent6>
        <a:srgbClr val="154194"/>
      </a:accent6>
      <a:hlink>
        <a:srgbClr val="A81573"/>
      </a:hlink>
      <a:folHlink>
        <a:srgbClr val="919191"/>
      </a:folHlink>
    </a:clrScheme>
    <a:fontScheme name="EKS MAIN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1954</TotalTime>
  <Words>1105</Words>
  <Application>Microsoft Office PowerPoint</Application>
  <PresentationFormat>Panoramiczny</PresentationFormat>
  <Paragraphs>146</Paragraphs>
  <Slides>43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8</vt:i4>
      </vt:variant>
      <vt:variant>
        <vt:lpstr>Tytuły slajdów</vt:lpstr>
      </vt:variant>
      <vt:variant>
        <vt:i4>43</vt:i4>
      </vt:variant>
    </vt:vector>
  </HeadingPairs>
  <TitlesOfParts>
    <vt:vector size="54" baseType="lpstr">
      <vt:lpstr>Arial</vt:lpstr>
      <vt:lpstr>Calibri</vt:lpstr>
      <vt:lpstr>Roboto</vt:lpstr>
      <vt:lpstr>UKŁAD PODSTAWOWY</vt:lpstr>
      <vt:lpstr>TYTUŁ + OBRAZ</vt:lpstr>
      <vt:lpstr>TŁO - GRANAT</vt:lpstr>
      <vt:lpstr>1_TŁO - GRANAT</vt:lpstr>
      <vt:lpstr>2_TŁO - GRANAT</vt:lpstr>
      <vt:lpstr>3_TŁO - GRANAT</vt:lpstr>
      <vt:lpstr>4_TŁO - GRANAT</vt:lpstr>
      <vt:lpstr>5_TŁO - GRANAT</vt:lpstr>
      <vt:lpstr>Spotkanie informacyjne  dla organizacji pracujących  na rzecz osób  z niepełnosprawnością intelektualną </vt:lpstr>
      <vt:lpstr>Czym jest Europejski Korpus Solidarności?</vt:lpstr>
      <vt:lpstr>Program Europejski Korpus Solidarności</vt:lpstr>
      <vt:lpstr>Realizacja Programu</vt:lpstr>
      <vt:lpstr>Cele Programu</vt:lpstr>
      <vt:lpstr>Priorytety Programu na lata  2021-2027</vt:lpstr>
      <vt:lpstr>Dwa filary Programu</vt:lpstr>
      <vt:lpstr>Projekty Wolontariatu</vt:lpstr>
      <vt:lpstr>Prezentacja programu PowerPoint</vt:lpstr>
      <vt:lpstr>Projekty Wolontariatu</vt:lpstr>
      <vt:lpstr>Typy projektów, charakterystyka</vt:lpstr>
      <vt:lpstr>Wolontariusz nie ponosi  żadnych kosztów, ma zapewnione:</vt:lpstr>
      <vt:lpstr>Korzyści dla organizacji goszczącej / przyjmującej wolontariusza:</vt:lpstr>
      <vt:lpstr>Korzyści dla młodzieży:</vt:lpstr>
      <vt:lpstr>Codzienne zadania wolontariuszy</vt:lpstr>
      <vt:lpstr>Przed projektem</vt:lpstr>
      <vt:lpstr>W trakcie…</vt:lpstr>
      <vt:lpstr>Na koniec projektu</vt:lpstr>
      <vt:lpstr>Znak Jakości</vt:lpstr>
      <vt:lpstr>Znak Jakości</vt:lpstr>
      <vt:lpstr>Znak Jakości – certyfikat </vt:lpstr>
      <vt:lpstr>Porady, inspiracje:</vt:lpstr>
      <vt:lpstr>Zostań z nami:</vt:lpstr>
      <vt:lpstr>GOŚĆ SPECJALNY   Jarosław Marciszewski  PSONI GDAŃSK                 </vt:lpstr>
      <vt:lpstr>Projekty Solidarności</vt:lpstr>
      <vt:lpstr>Prezentacja programu PowerPoint</vt:lpstr>
      <vt:lpstr>Przewodnik po Programie</vt:lpstr>
      <vt:lpstr>Na koniec projektu</vt:lpstr>
      <vt:lpstr>Prezentacja programu PowerPoint</vt:lpstr>
      <vt:lpstr>Projekty Solidarności</vt:lpstr>
      <vt:lpstr>Projekty Solidarności</vt:lpstr>
      <vt:lpstr>Projekty Solidarności</vt:lpstr>
      <vt:lpstr>Projekty Solidarności  dofinansowane w latach 2018-2021</vt:lpstr>
      <vt:lpstr>Tytuł slajdu (tylko EKS)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Gość specjalny</vt:lpstr>
      <vt:lpstr>GOŚĆ SPECJALNY   Aleksandra Morawska  PSONI GDAŃSK                 </vt:lpstr>
      <vt:lpstr>Pytania  i odpowiedzi</vt:lpstr>
      <vt:lpstr>Dziękujemy za spotkanie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Jacek Dudrak</dc:creator>
  <cp:lastModifiedBy>Weronika Walasek-Jordan</cp:lastModifiedBy>
  <cp:revision>84</cp:revision>
  <dcterms:created xsi:type="dcterms:W3CDTF">2021-05-21T13:20:57Z</dcterms:created>
  <dcterms:modified xsi:type="dcterms:W3CDTF">2022-09-19T06:24:11Z</dcterms:modified>
</cp:coreProperties>
</file>