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70" r:id="rId10"/>
    <p:sldId id="280" r:id="rId11"/>
    <p:sldId id="275" r:id="rId12"/>
    <p:sldId id="274" r:id="rId13"/>
    <p:sldId id="271" r:id="rId14"/>
    <p:sldId id="272" r:id="rId15"/>
    <p:sldId id="276" r:id="rId16"/>
    <p:sldId id="277" r:id="rId17"/>
    <p:sldId id="278" r:id="rId18"/>
    <p:sldId id="279" r:id="rId19"/>
    <p:sldId id="273" r:id="rId20"/>
    <p:sldId id="260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7827C"/>
    <a:srgbClr val="292319"/>
    <a:srgbClr val="1A1610"/>
    <a:srgbClr val="3930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09" autoAdjust="0"/>
  </p:normalViewPr>
  <p:slideViewPr>
    <p:cSldViewPr snapToGrid="0">
      <p:cViewPr>
        <p:scale>
          <a:sx n="140" d="100"/>
          <a:sy n="140" d="100"/>
        </p:scale>
        <p:origin x="466" y="6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914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013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718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69073" y="1131590"/>
            <a:ext cx="7805854" cy="648072"/>
          </a:xfrm>
        </p:spPr>
        <p:txBody>
          <a:bodyPr/>
          <a:lstStyle>
            <a:lvl1pPr algn="l">
              <a:defRPr>
                <a:solidFill>
                  <a:srgbClr val="393023"/>
                </a:solidFill>
              </a:defRPr>
            </a:lvl1pPr>
          </a:lstStyle>
          <a:p>
            <a:r>
              <a:rPr lang="en-US" noProof="0" dirty="0"/>
              <a:t>Your title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9073" y="1923678"/>
            <a:ext cx="7805854" cy="2962424"/>
          </a:xfrm>
        </p:spPr>
        <p:txBody>
          <a:bodyPr/>
          <a:lstStyle>
            <a:lvl1pPr marL="0" indent="0">
              <a:buNone/>
              <a:defRPr>
                <a:solidFill>
                  <a:srgbClr val="393023"/>
                </a:solidFill>
              </a:defRPr>
            </a:lvl1pPr>
          </a:lstStyle>
          <a:p>
            <a:pPr lvl="0"/>
            <a:r>
              <a:rPr lang="en-US" noProof="0" dirty="0"/>
              <a:t>Lorem </a:t>
            </a:r>
            <a:r>
              <a:rPr lang="en-US" noProof="0" dirty="0" err="1"/>
              <a:t>ipsum</a:t>
            </a:r>
            <a:r>
              <a:rPr lang="en-US" noProof="0" dirty="0"/>
              <a:t>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adipisicing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</a:t>
            </a:r>
            <a:r>
              <a:rPr lang="en-US" noProof="0" dirty="0" err="1"/>
              <a:t>sed</a:t>
            </a:r>
            <a:r>
              <a:rPr lang="en-US" noProof="0" dirty="0"/>
              <a:t>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labore</a:t>
            </a:r>
            <a:r>
              <a:rPr lang="en-US" noProof="0" dirty="0"/>
              <a:t> et </a:t>
            </a:r>
            <a:r>
              <a:rPr lang="en-US" noProof="0" dirty="0" err="1"/>
              <a:t>dolore</a:t>
            </a:r>
            <a:r>
              <a:rPr lang="en-US" noProof="0" dirty="0"/>
              <a:t>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106065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9792" y="1995686"/>
            <a:ext cx="3744416" cy="648072"/>
          </a:xfrm>
        </p:spPr>
        <p:txBody>
          <a:bodyPr>
            <a:noAutofit/>
          </a:bodyPr>
          <a:lstStyle>
            <a:lvl1pPr algn="ctr">
              <a:defRPr sz="5400">
                <a:solidFill>
                  <a:srgbClr val="393023"/>
                </a:solidFill>
              </a:defRPr>
            </a:lvl1pPr>
          </a:lstStyle>
          <a:p>
            <a:r>
              <a:rPr lang="en-US" noProof="0" dirty="0"/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2076847"/>
            <a:ext cx="631180" cy="4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617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9073" y="1131590"/>
            <a:ext cx="7805854" cy="648072"/>
          </a:xfrm>
        </p:spPr>
        <p:txBody>
          <a:bodyPr/>
          <a:lstStyle>
            <a:lvl1pPr algn="l">
              <a:defRPr>
                <a:solidFill>
                  <a:srgbClr val="393023"/>
                </a:solidFill>
              </a:defRPr>
            </a:lvl1pPr>
          </a:lstStyle>
          <a:p>
            <a:r>
              <a:rPr lang="en-US" noProof="0" dirty="0"/>
              <a:t>Your title here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9073" y="1923678"/>
            <a:ext cx="7805854" cy="2962424"/>
          </a:xfrm>
        </p:spPr>
        <p:txBody>
          <a:bodyPr/>
          <a:lstStyle>
            <a:lvl1pPr marL="0" indent="0">
              <a:buNone/>
              <a:defRPr>
                <a:solidFill>
                  <a:srgbClr val="393023"/>
                </a:solidFill>
              </a:defRPr>
            </a:lvl1pPr>
          </a:lstStyle>
          <a:p>
            <a:pPr lvl="0"/>
            <a:r>
              <a:rPr lang="en-US" noProof="0" dirty="0"/>
              <a:t>Lorem </a:t>
            </a:r>
            <a:r>
              <a:rPr lang="en-US" noProof="0" dirty="0" err="1"/>
              <a:t>ipsum</a:t>
            </a:r>
            <a:r>
              <a:rPr lang="en-US" noProof="0" dirty="0"/>
              <a:t>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adipisicing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</a:t>
            </a:r>
            <a:r>
              <a:rPr lang="en-US" noProof="0" dirty="0" err="1"/>
              <a:t>sed</a:t>
            </a:r>
            <a:r>
              <a:rPr lang="en-US" noProof="0" dirty="0"/>
              <a:t>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labore</a:t>
            </a:r>
            <a:r>
              <a:rPr lang="en-US" noProof="0" dirty="0"/>
              <a:t> et </a:t>
            </a:r>
            <a:r>
              <a:rPr lang="en-US" noProof="0" dirty="0" err="1"/>
              <a:t>dolore</a:t>
            </a:r>
            <a:r>
              <a:rPr lang="en-US" noProof="0" dirty="0"/>
              <a:t>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08" y="1318499"/>
            <a:ext cx="404478" cy="3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25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B78FC5B3-516D-42B0-9D6D-FEAA01D17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08" y="1318499"/>
            <a:ext cx="404478" cy="3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84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341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907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27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539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603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877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25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19F9ACB6-6C47-4BDA-B68E-23F0EEF4459C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829719F6-70D2-463D-BE3D-4E0EC4929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880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50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739" y="1995686"/>
            <a:ext cx="7594979" cy="1632989"/>
          </a:xfrm>
        </p:spPr>
        <p:txBody>
          <a:bodyPr/>
          <a:lstStyle/>
          <a:p>
            <a:pPr algn="ctr"/>
            <a:r>
              <a:rPr lang="pl-PL" sz="3200" dirty="0">
                <a:solidFill>
                  <a:srgbClr val="1A1610"/>
                </a:solidFill>
              </a:rPr>
              <a:t>Polskie Stowarzyszenie na rzecz Osób </a:t>
            </a:r>
            <a:br>
              <a:rPr lang="pl-PL" sz="3200" dirty="0">
                <a:solidFill>
                  <a:srgbClr val="1A1610"/>
                </a:solidFill>
              </a:rPr>
            </a:br>
            <a:r>
              <a:rPr lang="pl-PL" sz="3200" dirty="0">
                <a:solidFill>
                  <a:srgbClr val="1A1610"/>
                </a:solidFill>
              </a:rPr>
              <a:t>z Niepełnosprawnością Intelektualną</a:t>
            </a:r>
            <a:br>
              <a:rPr lang="pl-PL" sz="3200" dirty="0">
                <a:solidFill>
                  <a:srgbClr val="1A1610"/>
                </a:solidFill>
              </a:rPr>
            </a:br>
            <a:r>
              <a:rPr lang="pl-PL" sz="3200" dirty="0">
                <a:solidFill>
                  <a:srgbClr val="1A1610"/>
                </a:solidFill>
              </a:rPr>
              <a:t>Koło w Gdańsku</a:t>
            </a:r>
            <a:endParaRPr lang="en-US" sz="3200" dirty="0">
              <a:solidFill>
                <a:srgbClr val="1A161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87974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err="1">
                <a:solidFill>
                  <a:srgbClr val="87827C"/>
                </a:solidFill>
              </a:rPr>
              <a:t>www.psoni.gda.pl</a:t>
            </a:r>
            <a:endParaRPr lang="en-US" sz="2000" dirty="0">
              <a:solidFill>
                <a:srgbClr val="87827C"/>
              </a:solidFill>
            </a:endParaRPr>
          </a:p>
        </p:txBody>
      </p:sp>
      <p:pic>
        <p:nvPicPr>
          <p:cNvPr id="7" name="Obraz 6" descr="image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07" y="197894"/>
            <a:ext cx="1773897" cy="18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91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43808" y="860832"/>
            <a:ext cx="8192688" cy="361656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I. Zespół Mieszkań ze Wsparciem „Nasz Dom”</a:t>
            </a: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302491" y="887363"/>
            <a:ext cx="5425412" cy="3748785"/>
          </a:xfrm>
        </p:spPr>
        <p:txBody>
          <a:bodyPr>
            <a:noAutofit/>
          </a:bodyPr>
          <a:lstStyle/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                  </a:t>
            </a:r>
          </a:p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                    </a:t>
            </a:r>
            <a:r>
              <a:rPr lang="pl-PL" dirty="0"/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32EFBFDC-AA56-42F6-A7CB-4CF751AB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6164" y="1336126"/>
            <a:ext cx="2258623" cy="169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65C1745-D264-433C-BE96-78A8B697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0842" y="1557613"/>
            <a:ext cx="2117362" cy="158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Documents and Settings\Marcin\Pulpit\Danka praca\DSC_0117.JPG">
            <a:extLst>
              <a:ext uri="{FF2B5EF4-FFF2-40B4-BE49-F238E27FC236}">
                <a16:creationId xmlns:a16="http://schemas.microsoft.com/office/drawing/2014/main" xmlns="" id="{032C024B-F030-4E89-8B06-EF38E342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6015" y="2075115"/>
            <a:ext cx="1423642" cy="214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Documents and Settings\Marcin\Pulpit\Danka praca\DSC_0270.JPG">
            <a:extLst>
              <a:ext uri="{FF2B5EF4-FFF2-40B4-BE49-F238E27FC236}">
                <a16:creationId xmlns:a16="http://schemas.microsoft.com/office/drawing/2014/main" xmlns="" id="{F5498D32-D6CA-4D09-85D3-65AAE4BB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876" y="3174952"/>
            <a:ext cx="2346036" cy="150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2441B355-3404-4619-8AE6-941FBFEA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0842" y="3349435"/>
            <a:ext cx="2715370" cy="152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01844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9355" y="723247"/>
            <a:ext cx="8001564" cy="617517"/>
          </a:xfrm>
        </p:spPr>
        <p:txBody>
          <a:bodyPr>
            <a:normAutofit/>
          </a:bodyPr>
          <a:lstStyle/>
          <a:p>
            <a:pPr algn="ctr"/>
            <a:r>
              <a:rPr lang="pl-PL" sz="2500" dirty="0"/>
              <a:t>II.   Dwa mieszkania wspomagane </a:t>
            </a:r>
          </a:p>
        </p:txBody>
      </p:sp>
      <p:sp>
        <p:nvSpPr>
          <p:cNvPr id="5" name="Prostokąt 4"/>
          <p:cNvSpPr/>
          <p:nvPr/>
        </p:nvSpPr>
        <p:spPr>
          <a:xfrm>
            <a:off x="3764479" y="269410"/>
            <a:ext cx="53795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00" dirty="0">
                <a:solidFill>
                  <a:srgbClr val="87827C"/>
                </a:solidFill>
              </a:rPr>
              <a:t>Polskie Stowarzyszenie na rzecz Osób z Niepełnosprawnością Intelektualną Koło w Gdańsku</a:t>
            </a:r>
            <a:endParaRPr lang="en-US" sz="1300" dirty="0">
              <a:solidFill>
                <a:srgbClr val="87827C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602" y="650311"/>
            <a:ext cx="321392" cy="252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E94BE93-4FB8-42ED-873D-8EC1B846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856" y="1356148"/>
            <a:ext cx="2137364" cy="160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24E6CA38-412B-4BFF-91F7-190EFF90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9908" y="1484204"/>
            <a:ext cx="2350275" cy="176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F3262EE-62BF-48E6-908B-1B83B1D3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8216" y="1670667"/>
            <a:ext cx="1722578" cy="229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6" descr="34842552_1082285281909169_54675010987491328_n.jpg">
            <a:extLst>
              <a:ext uri="{FF2B5EF4-FFF2-40B4-BE49-F238E27FC236}">
                <a16:creationId xmlns:a16="http://schemas.microsoft.com/office/drawing/2014/main" xmlns="" id="{B92DF57E-7DDD-49A4-ACB0-AC40BA283C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9269" y="3302325"/>
            <a:ext cx="2041138" cy="1530854"/>
          </a:xfrm>
          <a:prstGeom prst="rect">
            <a:avLst/>
          </a:prstGeom>
        </p:spPr>
      </p:pic>
      <p:pic>
        <p:nvPicPr>
          <p:cNvPr id="11" name="Obraz 10" descr="20170913_101151.jpg">
            <a:extLst>
              <a:ext uri="{FF2B5EF4-FFF2-40B4-BE49-F238E27FC236}">
                <a16:creationId xmlns:a16="http://schemas.microsoft.com/office/drawing/2014/main" xmlns="" id="{792453D2-3E9D-41F2-962A-9190964FAA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806" r="21501" b="-2"/>
          <a:stretch/>
        </p:blipFill>
        <p:spPr>
          <a:xfrm rot="5400000">
            <a:off x="4691985" y="3419328"/>
            <a:ext cx="1624782" cy="15684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62667" y="788186"/>
            <a:ext cx="7349319" cy="62939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/>
              <a:t>Biuro Integracji Zawodowej Osób Niepełnosprawnych    BIZON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01755" y="1624084"/>
            <a:ext cx="4703859" cy="3432412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pl-PL" sz="5600" dirty="0"/>
              <a:t>BIZON   zajmuje się realizacją projektów służących aktywizacji zawodowej i społecznej osób  </a:t>
            </a:r>
            <a:br>
              <a:rPr lang="pl-PL" sz="5600" dirty="0"/>
            </a:br>
            <a:r>
              <a:rPr lang="pl-PL" sz="5600" dirty="0"/>
              <a:t>z niepełnosprawnością intelektualną, działa od 2006 r.</a:t>
            </a:r>
          </a:p>
          <a:p>
            <a:pPr fontAlgn="base"/>
            <a:r>
              <a:rPr lang="pl-PL" sz="5600" dirty="0"/>
              <a:t>Oferujemy kompleksową usługę zatrudnienia wspomaganego, która obejmuje:</a:t>
            </a:r>
          </a:p>
          <a:p>
            <a:pPr fontAlgn="base">
              <a:buFont typeface="Arial" pitchFamily="34" charset="0"/>
              <a:buChar char="•"/>
            </a:pPr>
            <a:r>
              <a:rPr lang="pl-PL" sz="5600" dirty="0"/>
              <a:t>doradztwo zawodowe – pomoc w określeniu mocnych stron, zdolności i możliwości.</a:t>
            </a:r>
          </a:p>
          <a:p>
            <a:pPr fontAlgn="base">
              <a:buFont typeface="Arial" pitchFamily="34" charset="0"/>
              <a:buChar char="•"/>
            </a:pPr>
            <a:r>
              <a:rPr lang="pl-PL" sz="5600" dirty="0"/>
              <a:t>konsultacje i poradnictwo psychologiczne dla osób niepełnosprawnych, ich rodzin i opiekunów.</a:t>
            </a:r>
          </a:p>
          <a:p>
            <a:pPr fontAlgn="base">
              <a:buFont typeface="Arial" pitchFamily="34" charset="0"/>
              <a:buChar char="•"/>
            </a:pPr>
            <a:r>
              <a:rPr lang="pl-PL" sz="5600" dirty="0"/>
              <a:t>wsparcie trenera pracy w miejscu treningu pracy                 </a:t>
            </a:r>
            <a:br>
              <a:rPr lang="pl-PL" sz="5600" dirty="0"/>
            </a:br>
            <a:r>
              <a:rPr lang="pl-PL" sz="5600" dirty="0"/>
              <a:t>i w zatrudnieniu.</a:t>
            </a:r>
          </a:p>
          <a:p>
            <a:pPr fontAlgn="base">
              <a:buFont typeface="Arial" pitchFamily="34" charset="0"/>
              <a:buChar char="•"/>
            </a:pPr>
            <a:r>
              <a:rPr lang="pl-PL" sz="5600" dirty="0"/>
              <a:t>pomoc w formalnym przygotowaniu do podjęcia pracy       </a:t>
            </a:r>
            <a:br>
              <a:rPr lang="pl-PL" sz="5600" dirty="0"/>
            </a:br>
            <a:r>
              <a:rPr lang="pl-PL" sz="5600" dirty="0"/>
              <a:t>i w znalezieniu pracy.</a:t>
            </a:r>
          </a:p>
          <a:p>
            <a:pPr fontAlgn="base">
              <a:buFont typeface="Arial" pitchFamily="34" charset="0"/>
              <a:buChar char="•"/>
            </a:pPr>
            <a:r>
              <a:rPr lang="pl-PL" sz="5600" dirty="0"/>
              <a:t>grupy wsparcia dla osób pracujących i ich rodzin</a:t>
            </a:r>
            <a:br>
              <a:rPr lang="pl-PL" sz="5600" dirty="0"/>
            </a:br>
            <a:r>
              <a:rPr lang="pl-PL" sz="5600" dirty="0"/>
              <a:t>/opiekunów.</a:t>
            </a:r>
            <a:endParaRPr lang="pl-PL" sz="3700" dirty="0"/>
          </a:p>
        </p:txBody>
      </p:sp>
      <p:pic>
        <p:nvPicPr>
          <p:cNvPr id="1028" name="Picture 4" descr="C:\Users\a.jedrzejewska\Downloads\2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89" y="1734280"/>
            <a:ext cx="1950442" cy="2747034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75D1193-2CC5-45A4-9A00-7894F3085B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5614" y="1666768"/>
            <a:ext cx="2058008" cy="27440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887416" y="279369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 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07678" y="797952"/>
            <a:ext cx="8284427" cy="648072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         Orkiestra VITA ACTIVA</a:t>
            </a: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0400" y="1472541"/>
            <a:ext cx="5800725" cy="2838202"/>
          </a:xfrm>
        </p:spPr>
        <p:txBody>
          <a:bodyPr>
            <a:noAutofit/>
          </a:bodyPr>
          <a:lstStyle/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                Orkiestra VITA ACTIVA działa od 1995 roku.</a:t>
            </a:r>
          </a:p>
          <a:p>
            <a:pPr marL="812800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Wśród 40 członków orkiestry są wyłącznie osoby dorosłe, w tym większość stanowią  osoby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z niepełnosprawnością intelektualną, rodzice osób 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z niepełnosprawnością, wolontariusze.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W niektórych koncertach z Orkiestrą występują zawodowi artyści m.in. Małgorzat Walewska, Cezary Paciorek.</a:t>
            </a:r>
          </a:p>
          <a:p>
            <a:pPr marL="812800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812800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Orkiestra ma w swym dorobku ponad 280 koncertów w Polsce i za granicą. 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13A7DE3E-8F3B-4206-BDAC-DFEA891877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575" y="1570301"/>
            <a:ext cx="3782275" cy="24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887416" y="303120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 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7489" y="662185"/>
            <a:ext cx="8284427" cy="675855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          ECEKON </a:t>
            </a:r>
            <a:r>
              <a:rPr lang="pl-PL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Europejskie Centrum Edukacji Kulturalnej Osób Niepełnosprawnych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1541" y="1159023"/>
            <a:ext cx="8761132" cy="3904295"/>
          </a:xfrm>
        </p:spPr>
        <p:txBody>
          <a:bodyPr>
            <a:noAutofit/>
          </a:bodyPr>
          <a:lstStyle/>
          <a:p>
            <a:pPr marL="3049588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3049588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3049588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ECEKON to placówka, która powstała w 2007 roku, obecnie w jej  ramach funkcjonuje Orkiestra Vita </a:t>
            </a:r>
            <a:r>
              <a:rPr lang="pl-PL" sz="1600" dirty="0" err="1">
                <a:cs typeface="Times New Roman" pitchFamily="18" charset="0"/>
              </a:rPr>
              <a:t>Activa</a:t>
            </a:r>
            <a:r>
              <a:rPr lang="pl-PL" sz="1600" dirty="0">
                <a:cs typeface="Times New Roman" pitchFamily="18" charset="0"/>
              </a:rPr>
              <a:t>  oraz program („szkoła”)  nauki gry na instrumentach. Europejskie Centrum Edukacji Kulturalnej Osób Niepełnosprawnych bazuje na 20 latach doświadczeń działalności Orkiestry. </a:t>
            </a:r>
          </a:p>
          <a:p>
            <a:pPr marL="717550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717550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88900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Celem programu ECEKON jest kształtowanie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samodzielności osób niepełnosprawnych intelektualnie.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Drogą do osiągnięcia tego celu jest nauka gry na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instrumentach, głównie akustycznych oraz wdrożenie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do udziału w działalności kameralnych, zróżnicowanych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w składzie i profilu artystycznym zespołów muzycznych.</a:t>
            </a: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1B66BC8-BC56-4E5C-9608-BC89E12449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327" y="1418992"/>
            <a:ext cx="2762942" cy="1841513"/>
          </a:xfrm>
          <a:prstGeom prst="rect">
            <a:avLst/>
          </a:prstGeom>
        </p:spPr>
      </p:pic>
      <p:pic>
        <p:nvPicPr>
          <p:cNvPr id="1026" name="Picture 2" descr="Obraz moÅ¼e zawieraÄ: 5 osÃ³b, uÅmiechniÄci ludzie, ludzie na scenie, ludzie grajÄ na instrumentach muzycznych i w budynku">
            <a:extLst>
              <a:ext uri="{FF2B5EF4-FFF2-40B4-BE49-F238E27FC236}">
                <a16:creationId xmlns:a16="http://schemas.microsoft.com/office/drawing/2014/main" xmlns="" id="{7B9063BF-17F5-4ECB-82E5-F22560B1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6997" y="2918897"/>
            <a:ext cx="3216180" cy="21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887416" y="303120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 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8245" y="783770"/>
            <a:ext cx="8284427" cy="510640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    </a:t>
            </a:r>
            <a:br>
              <a:rPr lang="pl-PL" sz="2800" dirty="0">
                <a:solidFill>
                  <a:srgbClr val="1A1610"/>
                </a:solidFill>
              </a:rPr>
            </a:br>
            <a:r>
              <a:rPr lang="pl-PL" sz="2400" dirty="0">
                <a:solidFill>
                  <a:srgbClr val="1A1610"/>
                </a:solidFill>
              </a:rPr>
              <a:t>Centrum wolontariatu i </a:t>
            </a:r>
            <a:r>
              <a:rPr lang="pl-PL" sz="2400" dirty="0" smtClean="0"/>
              <a:t>Europejski Korpus Solidarności</a:t>
            </a:r>
            <a:r>
              <a:rPr lang="pl-PL" sz="2400" dirty="0"/>
              <a:t/>
            </a:r>
            <a:br>
              <a:rPr lang="pl-PL" sz="2400" dirty="0"/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497540" y="1603612"/>
            <a:ext cx="6052783" cy="2973938"/>
          </a:xfrm>
        </p:spPr>
        <p:txBody>
          <a:bodyPr>
            <a:noAutofit/>
          </a:bodyPr>
          <a:lstStyle/>
          <a:p>
            <a:pPr marL="717550" indent="-3175">
              <a:spcBef>
                <a:spcPts val="0"/>
              </a:spcBef>
            </a:pPr>
            <a:r>
              <a:rPr lang="pl-PL" sz="1400" dirty="0"/>
              <a:t>EVS - </a:t>
            </a:r>
            <a:r>
              <a:rPr lang="pl-PL" sz="1400" i="1" dirty="0"/>
              <a:t>Wolontariat Europejski</a:t>
            </a:r>
            <a:r>
              <a:rPr lang="pl-PL" sz="1400" dirty="0"/>
              <a:t> to Akcja Programu „Erasmus Plus”. W ramach akcji polscy wolontariusze wyjeżdżają do innych krajów europejskich, a wolontariusze z Europy przyjeżdżają do organizacji polskich, by przez kilka miesięcy pracować społecznie w polskich organizacjach i instytucjach. </a:t>
            </a:r>
            <a:br>
              <a:rPr lang="pl-PL" sz="1400" dirty="0"/>
            </a:br>
            <a:r>
              <a:rPr lang="pl-PL" sz="1400" dirty="0"/>
              <a:t>W ciągu 14 lat gościliśmy  ponad 100 wolontariuszy </a:t>
            </a:r>
            <a:br>
              <a:rPr lang="pl-PL" sz="1400" dirty="0"/>
            </a:br>
            <a:r>
              <a:rPr lang="pl-PL" sz="1400" dirty="0"/>
              <a:t>z zagranicy.</a:t>
            </a:r>
          </a:p>
          <a:p>
            <a:pPr marL="717550" indent="-3175">
              <a:spcBef>
                <a:spcPts val="0"/>
              </a:spcBef>
            </a:pPr>
            <a:endParaRPr lang="pl-PL" sz="1400" dirty="0"/>
          </a:p>
          <a:p>
            <a:pPr marL="717550" indent="-3175">
              <a:spcBef>
                <a:spcPts val="0"/>
              </a:spcBef>
            </a:pPr>
            <a:r>
              <a:rPr lang="pl-PL" sz="1400" dirty="0"/>
              <a:t>„Best </a:t>
            </a:r>
            <a:r>
              <a:rPr lang="pl-PL" sz="1400" dirty="0" err="1"/>
              <a:t>Buddies</a:t>
            </a:r>
            <a:r>
              <a:rPr lang="pl-PL" sz="1400" dirty="0"/>
              <a:t> Polska”– amerykański model wolontariatu dla osób z niepełnosprawnością intelektualną. Program polega na tworzeniu koleżeńskich związków wolontariuszy z osobami </a:t>
            </a:r>
            <a:br>
              <a:rPr lang="pl-PL" sz="1400" dirty="0"/>
            </a:br>
            <a:r>
              <a:rPr lang="pl-PL" sz="1400" dirty="0"/>
              <a:t>z niepełnosprawnościami, organizację spotkań integracyjnych </a:t>
            </a:r>
            <a:br>
              <a:rPr lang="pl-PL" sz="1400" dirty="0"/>
            </a:br>
            <a:r>
              <a:rPr lang="pl-PL" sz="1400" dirty="0"/>
              <a:t>i wspólne spędzanie czasu wolnego. </a:t>
            </a:r>
          </a:p>
          <a:p>
            <a:pPr marL="717550" indent="-3175">
              <a:spcBef>
                <a:spcPts val="0"/>
              </a:spcBef>
            </a:pPr>
            <a:r>
              <a:rPr lang="pl-PL" sz="1400" dirty="0"/>
              <a:t>PSONI Koło w Gdańsku, jako jedyna organizacja w  Europie posiada certyfikat projektu „Best </a:t>
            </a:r>
            <a:r>
              <a:rPr lang="pl-PL" sz="1400" dirty="0" err="1"/>
              <a:t>Buddies</a:t>
            </a:r>
            <a:r>
              <a:rPr lang="pl-PL" sz="1400" dirty="0"/>
              <a:t> International” .</a:t>
            </a:r>
          </a:p>
          <a:p>
            <a:pPr marL="717550" indent="-3175"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4098" name="Picture 2" descr="https://scontent-fra3-1.xx.fbcdn.net/v/t1.0-0/c66.0.200.200/p200x200/10898018_873359059375819_980306944628465555_n.jpg?oh=42a40c41761cdaee7f8e8625e5a713ed&amp;oe=58B507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788" y="1696344"/>
            <a:ext cx="2784970" cy="2784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887416" y="303120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 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8245" y="783770"/>
            <a:ext cx="8284427" cy="510640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Zespół Remont Pomp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15905" y="1500844"/>
            <a:ext cx="6292046" cy="2938153"/>
          </a:xfrm>
        </p:spPr>
        <p:txBody>
          <a:bodyPr>
            <a:noAutofit/>
          </a:bodyPr>
          <a:lstStyle/>
          <a:p>
            <a:pPr marL="717550" indent="-3175">
              <a:spcBef>
                <a:spcPts val="0"/>
              </a:spcBef>
            </a:pPr>
            <a:endParaRPr lang="pl-PL" sz="1600" dirty="0"/>
          </a:p>
          <a:p>
            <a:pPr marL="717550" indent="-3175">
              <a:spcBef>
                <a:spcPts val="0"/>
              </a:spcBef>
            </a:pPr>
            <a:endParaRPr lang="pl-PL" sz="1400" dirty="0"/>
          </a:p>
          <a:p>
            <a:pPr marL="717550" indent="-3175">
              <a:spcBef>
                <a:spcPts val="0"/>
              </a:spcBef>
            </a:pPr>
            <a:r>
              <a:rPr lang="pl-PL" sz="1400" dirty="0"/>
              <a:t>Remont Pomp to zespół grający muzykę etniczną, awangardową i improwizowaną, który powstał w 2004 roku. Remont Pomp odkrywa także przestrzenie muzyki eksperymentalnej grając na przedmiotach na co dzień nie kojarzonych z muzyką. </a:t>
            </a:r>
          </a:p>
          <a:p>
            <a:pPr marL="717550" indent="-3175">
              <a:spcBef>
                <a:spcPts val="0"/>
              </a:spcBef>
            </a:pPr>
            <a:endParaRPr lang="pl-PL" sz="1400" dirty="0"/>
          </a:p>
          <a:p>
            <a:pPr marL="717550" indent="-3175">
              <a:spcBef>
                <a:spcPts val="0"/>
              </a:spcBef>
            </a:pPr>
            <a:r>
              <a:rPr lang="pl-PL" sz="1400" dirty="0"/>
              <a:t>W skład grupy wchodzą osoby z niepełnosprawnością intelektualną oraz  wolontariuszy i pracownicy Stowarzyszenia. Zespół współpracuje z Mikołajem Trzaską oraz </a:t>
            </a:r>
            <a:r>
              <a:rPr lang="pl-PL" sz="1400" dirty="0" err="1"/>
              <a:t>Mikem</a:t>
            </a:r>
            <a:r>
              <a:rPr lang="pl-PL" sz="1400" dirty="0"/>
              <a:t> Majkowskim i wspólnie nagrali dwie płyty.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D1C8F7D-F95C-4802-A1CF-C1B739849F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049" y="1706455"/>
            <a:ext cx="3268257" cy="218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887416" y="303120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 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8245" y="748144"/>
            <a:ext cx="8284427" cy="510640"/>
          </a:xfrm>
        </p:spPr>
        <p:txBody>
          <a:bodyPr>
            <a:noAutofit/>
          </a:bodyPr>
          <a:lstStyle/>
          <a:p>
            <a:pPr algn="ctr"/>
            <a:r>
              <a:rPr lang="pl-PL" sz="2400" dirty="0" err="1">
                <a:solidFill>
                  <a:srgbClr val="1A1610"/>
                </a:solidFill>
              </a:rPr>
              <a:t>dziaŁania</a:t>
            </a:r>
            <a:r>
              <a:rPr lang="pl-PL" sz="2400" dirty="0">
                <a:solidFill>
                  <a:srgbClr val="1A1610"/>
                </a:solidFill>
              </a:rPr>
              <a:t>  realizowane projektowo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1380" y="1473958"/>
            <a:ext cx="5931292" cy="3373401"/>
          </a:xfrm>
        </p:spPr>
        <p:txBody>
          <a:bodyPr>
            <a:noAutofit/>
          </a:bodyPr>
          <a:lstStyle/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Spotkania z Twórczym Życiem Osób z Niepełnosprawnością Intelektualną „Świat Mało Znany”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Teatr RAZEM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Pikniki i warsztaty ekologiczne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Realizacja specjalistycznych usług opiekuńczych i usług </a:t>
            </a:r>
            <a:r>
              <a:rPr lang="pl-PL" sz="1400" dirty="0" err="1"/>
              <a:t>wytchnieniowych</a:t>
            </a:r>
            <a:r>
              <a:rPr lang="pl-PL" sz="1400" dirty="0"/>
              <a:t> w miejscu zamieszkania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Warsztaty artystyczne z aktywnym udziałem mieszkańców dzielnicy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Tworzenie miejsc rekreacyjnych dla lokalnej społeczności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Zajęcia  sportowe i rekreacyjne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Szeroka działalność szkoleniowa i edukacyjna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konsultacje dietetyczne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Edukacja psychoseksualna osób z niepełnosprawnością intelektualną</a:t>
            </a:r>
          </a:p>
          <a:p>
            <a:pPr marL="273050" lvl="1" indent="-190500">
              <a:buFont typeface="Arial" pitchFamily="34" charset="0"/>
              <a:buChar char="•"/>
            </a:pPr>
            <a:endParaRPr lang="pl-PL" sz="1600" dirty="0"/>
          </a:p>
          <a:p>
            <a:pPr marL="82550" lvl="1" indent="0">
              <a:buNone/>
            </a:pPr>
            <a:endParaRPr lang="pl-PL" sz="1600" dirty="0"/>
          </a:p>
          <a:p>
            <a:pPr marL="273050" lvl="1" indent="-190500">
              <a:buFont typeface="Arial" pitchFamily="34" charset="0"/>
              <a:buChar char="•"/>
            </a:pPr>
            <a:endParaRPr lang="pl-PL" sz="1600" dirty="0"/>
          </a:p>
          <a:p>
            <a:pPr marL="717550" indent="-3175">
              <a:spcBef>
                <a:spcPts val="0"/>
              </a:spcBef>
            </a:pPr>
            <a:endParaRPr lang="pl-PL" sz="1600" dirty="0"/>
          </a:p>
          <a:p>
            <a:pPr marL="717550" indent="-3175">
              <a:spcBef>
                <a:spcPts val="0"/>
              </a:spcBef>
            </a:pPr>
            <a:endParaRPr lang="pl-PL" sz="16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049" name="Picture 1" descr="C:\Users\J.Cwojdzinska\Documents\foty PSOUU\Foty PSOUU\Parada Tymoteusz\SG20094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380827" y="-15405822"/>
            <a:ext cx="697550" cy="1080000"/>
          </a:xfrm>
          <a:prstGeom prst="rect">
            <a:avLst/>
          </a:prstGeom>
          <a:noFill/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20EC0A7-4653-4A74-B18F-7107BCDD91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74650" y="1326178"/>
            <a:ext cx="2391480" cy="179361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A760781-2457-4156-9EF7-94CA3798EA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096" y="3208809"/>
            <a:ext cx="2625283" cy="17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887416" y="303120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 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8245" y="783770"/>
            <a:ext cx="8284427" cy="510640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solidFill>
                  <a:schemeClr val="tx1"/>
                </a:solidFill>
                <a:ea typeface="+mn-ea"/>
                <a:cs typeface="+mn-cs"/>
              </a:rPr>
              <a:t>Współpraca z samorządem i innymi podmiotami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350526" y="1835624"/>
            <a:ext cx="5650600" cy="2779918"/>
          </a:xfrm>
        </p:spPr>
        <p:txBody>
          <a:bodyPr>
            <a:noAutofit/>
          </a:bodyPr>
          <a:lstStyle/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Uczestniczymy w pracach zespołów roboczych  tworzonych przez Prezydenta miasta Gdańska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Pracujemy przy tworzeniu programów strategicznych </a:t>
            </a:r>
            <a:br>
              <a:rPr lang="pl-PL" sz="1400" dirty="0"/>
            </a:br>
            <a:r>
              <a:rPr lang="pl-PL" sz="1400" dirty="0"/>
              <a:t>i operacyjnych 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Uczestniczymy w pracach  organów doradczych </a:t>
            </a:r>
            <a:br>
              <a:rPr lang="pl-PL" sz="1400" dirty="0"/>
            </a:br>
            <a:r>
              <a:rPr lang="pl-PL" sz="1400" dirty="0"/>
              <a:t>i radach powoływanych przez  Prezydenta Miasta Gdańska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Jesteśmy członkami komisji konkursowych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Współpracujemy z licznymi organizacjami pozarządowymi</a:t>
            </a:r>
          </a:p>
          <a:p>
            <a:pPr marL="273050" lvl="1" indent="-190500">
              <a:buFont typeface="Arial" pitchFamily="34" charset="0"/>
              <a:buChar char="•"/>
            </a:pPr>
            <a:r>
              <a:rPr lang="pl-PL" sz="1400" dirty="0"/>
              <a:t>Jesteśmy członkami zespołów konsultacyjnych i roboczych przy MEN i </a:t>
            </a:r>
            <a:r>
              <a:rPr lang="pl-PL" sz="1400" dirty="0" err="1"/>
              <a:t>MRPiPS</a:t>
            </a:r>
            <a:endParaRPr lang="pl-PL" sz="1400" dirty="0"/>
          </a:p>
          <a:p>
            <a:pPr marL="273050" lvl="1" indent="-190500">
              <a:buFont typeface="Arial" pitchFamily="34" charset="0"/>
              <a:buChar char="•"/>
            </a:pPr>
            <a:endParaRPr lang="pl-PL" sz="1600" dirty="0"/>
          </a:p>
          <a:p>
            <a:pPr marL="717550" indent="-3175">
              <a:spcBef>
                <a:spcPts val="0"/>
              </a:spcBef>
            </a:pPr>
            <a:endParaRPr lang="pl-PL" sz="16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28F6B14-6645-4606-9D59-6BD0EE78DD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677" y="1267388"/>
            <a:ext cx="2884485" cy="162252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819D70C-2F2B-4878-8755-BD665E43282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677" y="3008717"/>
            <a:ext cx="2935326" cy="2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855023" y="591343"/>
            <a:ext cx="7908967" cy="713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>
                <a:solidFill>
                  <a:schemeClr val="tx1"/>
                </a:solidFill>
              </a:rPr>
              <a:t>Polskie Stowarzyszenie na rzecz Osób z Niepełnosprawnością Intelektualną 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Koło w Gdańsku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1520" y="1552574"/>
            <a:ext cx="8712968" cy="3323431"/>
          </a:xfrm>
        </p:spPr>
        <p:txBody>
          <a:bodyPr>
            <a:normAutofit/>
          </a:bodyPr>
          <a:lstStyle/>
          <a:p>
            <a:pPr marL="3175" indent="-3175" algn="ctr"/>
            <a:r>
              <a:rPr lang="pl-PL" sz="2000" dirty="0">
                <a:solidFill>
                  <a:srgbClr val="292319"/>
                </a:solidFill>
              </a:rPr>
              <a:t>Joanna Cwojdzińska</a:t>
            </a:r>
          </a:p>
          <a:p>
            <a:pPr marL="3175" indent="-3175" algn="ctr"/>
            <a:r>
              <a:rPr lang="pl-PL" sz="2000" dirty="0">
                <a:solidFill>
                  <a:srgbClr val="292319"/>
                </a:solidFill>
              </a:rPr>
              <a:t>Przewodnicząca Zarządu Koła</a:t>
            </a:r>
          </a:p>
          <a:p>
            <a:pPr marL="3175" indent="-3175" algn="ctr"/>
            <a:r>
              <a:rPr lang="pl-PL" sz="2000" dirty="0">
                <a:solidFill>
                  <a:srgbClr val="292319"/>
                </a:solidFill>
              </a:rPr>
              <a:t> </a:t>
            </a:r>
          </a:p>
          <a:p>
            <a:pPr marL="3175" indent="-3175" algn="ctr"/>
            <a:r>
              <a:rPr lang="pl-PL" sz="2000">
                <a:solidFill>
                  <a:srgbClr val="292319"/>
                </a:solidFill>
              </a:rPr>
              <a:t>80-375 </a:t>
            </a:r>
            <a:r>
              <a:rPr lang="pl-PL" sz="2000" dirty="0">
                <a:solidFill>
                  <a:srgbClr val="292319"/>
                </a:solidFill>
              </a:rPr>
              <a:t>Gdańsk</a:t>
            </a:r>
          </a:p>
          <a:p>
            <a:pPr marL="3175" indent="-3175" algn="ctr"/>
            <a:r>
              <a:rPr lang="pl-PL" sz="2000" dirty="0">
                <a:solidFill>
                  <a:srgbClr val="292319"/>
                </a:solidFill>
              </a:rPr>
              <a:t>ul. Jagiellońska 11, </a:t>
            </a:r>
          </a:p>
          <a:p>
            <a:pPr marL="3175" indent="-3175" algn="ctr"/>
            <a:endParaRPr lang="pl-PL" sz="2000" dirty="0">
              <a:solidFill>
                <a:srgbClr val="292319"/>
              </a:solidFill>
            </a:endParaRPr>
          </a:p>
          <a:p>
            <a:pPr marL="3175" indent="-3175" algn="ctr"/>
            <a:r>
              <a:rPr lang="pl-PL" sz="2000" dirty="0">
                <a:solidFill>
                  <a:srgbClr val="292319"/>
                </a:solidFill>
              </a:rPr>
              <a:t> tel. 58 553 02 61       tel. kom. 508 186 020</a:t>
            </a:r>
          </a:p>
          <a:p>
            <a:pPr marL="3175" indent="-3175" algn="ctr"/>
            <a:r>
              <a:rPr lang="pl-PL" sz="2000" dirty="0" err="1">
                <a:solidFill>
                  <a:srgbClr val="292319"/>
                </a:solidFill>
              </a:rPr>
              <a:t>biuro@psoni.gda.pl</a:t>
            </a:r>
            <a:r>
              <a:rPr lang="pl-PL" sz="2000" dirty="0">
                <a:solidFill>
                  <a:srgbClr val="292319"/>
                </a:solidFill>
              </a:rPr>
              <a:t>                </a:t>
            </a:r>
            <a:r>
              <a:rPr lang="pl-PL" sz="2000" dirty="0" err="1">
                <a:solidFill>
                  <a:srgbClr val="292319"/>
                </a:solidFill>
              </a:rPr>
              <a:t>www.psoni.gda.pl</a:t>
            </a:r>
            <a:endParaRPr lang="pl-PL" sz="2000" dirty="0">
              <a:solidFill>
                <a:srgbClr val="292319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0299" y="1709936"/>
            <a:ext cx="180000" cy="141136"/>
          </a:xfrm>
          <a:prstGeom prst="rect">
            <a:avLst/>
          </a:prstGeom>
        </p:spPr>
      </p:pic>
      <p:pic>
        <p:nvPicPr>
          <p:cNvPr id="5" name="Obraz 4" descr="imag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219" y="1304924"/>
            <a:ext cx="1897038" cy="20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400" dirty="0">
                <a:solidFill>
                  <a:srgbClr val="87827C"/>
                </a:solidFill>
              </a:rPr>
            </a:br>
            <a:r>
              <a:rPr lang="pl-PL" sz="2400" dirty="0">
                <a:solidFill>
                  <a:srgbClr val="87827C"/>
                </a:solidFill>
              </a:rPr>
              <a:t>Koło w Gdańsku</a:t>
            </a:r>
            <a:endParaRPr lang="en-US" sz="2400" dirty="0">
              <a:solidFill>
                <a:srgbClr val="87827C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11560" y="700645"/>
            <a:ext cx="8352928" cy="4175362"/>
          </a:xfrm>
        </p:spPr>
        <p:txBody>
          <a:bodyPr>
            <a:normAutofit/>
          </a:bodyPr>
          <a:lstStyle/>
          <a:p>
            <a:pPr marL="3175" indent="-3175">
              <a:lnSpc>
                <a:spcPct val="120000"/>
              </a:lnSpc>
              <a:spcBef>
                <a:spcPts val="0"/>
              </a:spcBef>
            </a:pPr>
            <a:r>
              <a:rPr lang="pl-PL" b="1" dirty="0"/>
              <a:t>Polskie Stowarzyszenie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rzecz Osób z Niepełnosprawnością Intelektualną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/>
              <a:t>Koło w Gdańsku swój program realizuje w dziesięciu placówkach: </a:t>
            </a:r>
          </a:p>
          <a:p>
            <a:pPr marL="3175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Ośrodek Wczesnej Interwencji i Wspomagania Rozwoju,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Niepubliczna Poradnia Wspomagania Rozwoju „Po drodze”,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Niepubliczna Podstawowa Szkoła Specjalna,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Niepubliczna Szkoła Przysposabiająca do Pracy,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Warsztat Terapii Zajęciowej, 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Środowiskowy Domu Samopomocy, 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Zespół Mieszkań Społecznych,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Biuro Integracji Zawodowej Osób Niepełnosprawnych - BIZON</a:t>
            </a:r>
            <a:r>
              <a:rPr lang="pl-PL" dirty="0" smtClean="0"/>
              <a:t>,</a:t>
            </a: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Orkiestra VITA ACTIVA i ECEKON.</a:t>
            </a:r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 Wolontariat krajowy i zagraniczny, w tym zespół Remont </a:t>
            </a:r>
            <a:r>
              <a:rPr lang="pl-PL" dirty="0" smtClean="0"/>
              <a:t>Pomp</a:t>
            </a: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995686"/>
            <a:ext cx="180000" cy="14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274193"/>
            <a:ext cx="180000" cy="14113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805658"/>
            <a:ext cx="180000" cy="14113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536676"/>
            <a:ext cx="180000" cy="14113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091061"/>
            <a:ext cx="180000" cy="14113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149" y="3379093"/>
            <a:ext cx="180000" cy="14113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149" y="3643511"/>
            <a:ext cx="180000" cy="14113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149" y="3931543"/>
            <a:ext cx="180000" cy="141136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6674" y="4186436"/>
            <a:ext cx="180000" cy="141136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0824" y="1662546"/>
            <a:ext cx="184839" cy="14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Dziękuję za uwagę</a:t>
            </a:r>
            <a:br>
              <a:rPr lang="pl-PL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329183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rgbClr val="393023"/>
                </a:solidFill>
              </a:rPr>
              <a:t>www.psoni.gda.pl</a:t>
            </a:r>
            <a:endParaRPr lang="en-US" sz="2400" dirty="0">
              <a:solidFill>
                <a:srgbClr val="3930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47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  <a:p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5747" y="455315"/>
            <a:ext cx="8284427" cy="64807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1A1610"/>
                </a:solidFill>
              </a:rPr>
              <a:t>Ośrodek Wczesnej Interwencji  i Wspomagania Rozwoju</a:t>
            </a: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357453" y="1199409"/>
            <a:ext cx="5643672" cy="3265714"/>
          </a:xfrm>
        </p:spPr>
        <p:txBody>
          <a:bodyPr>
            <a:noAutofit/>
          </a:bodyPr>
          <a:lstStyle/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Ośrodek Wczesnej Interwencji i Wspomagania  Rozwoju to placówka zapewniająca dziecku  jak najwcześniejszą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i wielospecjalistyczną pomoc  w jego rozwoju.  Oferta obejmuje wczesną diagnozę kondycji fizycznej i psychicznej dziecka, indywidualną terapię, różne formy stymulowania rozwoju  oraz psychologiczne wsparcie dla rodziców.</a:t>
            </a:r>
          </a:p>
          <a:p>
            <a:pPr marL="3175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Z naszej oferty można korzystać do momentu rozpoczęcia przez dziecko edukacji przedszkolnej bądź obowiązku szkolnego.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W tym czasie istnieje możliwość korzystania z konsultacji i terapii u różnych specjalistów: lekarzy neurologa i rehabilitacji, fizjoterapeutów, fizykoterapeutów, pedagogów, psychologów, logopedów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600" dirty="0" err="1">
                <a:latin typeface="Times New Roman" pitchFamily="18" charset="0"/>
                <a:cs typeface="Times New Roman" pitchFamily="18" charset="0"/>
              </a:rPr>
              <a:t>tyflopedagoga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175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7" name="Obraz 6" descr="Obraz zawierający ściana, osoba, wewnątrz, siedzi&#10;&#10;Opis wygenerowany automatycznie">
            <a:extLst>
              <a:ext uri="{FF2B5EF4-FFF2-40B4-BE49-F238E27FC236}">
                <a16:creationId xmlns:a16="http://schemas.microsoft.com/office/drawing/2014/main" xmlns="" id="{432A982B-8A30-41B7-AF6D-B489F9A4A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95" y="1542614"/>
            <a:ext cx="3065641" cy="229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5747" y="807521"/>
            <a:ext cx="8284427" cy="486365"/>
          </a:xfrm>
        </p:spPr>
        <p:txBody>
          <a:bodyPr>
            <a:noAutofit/>
          </a:bodyPr>
          <a:lstStyle/>
          <a:p>
            <a:pPr algn="ctr"/>
            <a:r>
              <a:rPr lang="pl-PL" sz="2700" dirty="0">
                <a:solidFill>
                  <a:srgbClr val="1A1610"/>
                </a:solidFill>
              </a:rPr>
              <a:t>Niepubliczna Poradnia Wspomagania Rozwoju</a:t>
            </a:r>
            <a:r>
              <a:rPr lang="pl-PL" sz="2800" dirty="0">
                <a:solidFill>
                  <a:srgbClr val="1A1610"/>
                </a:solidFill>
              </a:rPr>
              <a:t/>
            </a:r>
            <a:br>
              <a:rPr lang="pl-PL" sz="2800" dirty="0">
                <a:solidFill>
                  <a:srgbClr val="1A1610"/>
                </a:solidFill>
              </a:rPr>
            </a:br>
            <a:r>
              <a:rPr lang="pl-PL" sz="2800" dirty="0">
                <a:solidFill>
                  <a:srgbClr val="1A1610"/>
                </a:solidFill>
              </a:rPr>
              <a:t>„Po Drodze”</a:t>
            </a: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550722" y="1710047"/>
            <a:ext cx="5367648" cy="2968831"/>
          </a:xfrm>
        </p:spPr>
        <p:txBody>
          <a:bodyPr>
            <a:noAutofit/>
          </a:bodyPr>
          <a:lstStyle/>
          <a:p>
            <a:pPr marL="3175" indent="-3175" algn="ctr" defTabSz="171450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    Jest to specjalistyczna placówka oświatowa.</a:t>
            </a:r>
          </a:p>
          <a:p>
            <a:pPr marL="717550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Dzieci objęte opieką specjalistów wymagają monitorowania, wspierania i stymulowania nieprawidłowego rozwoju lub są zagrożone niepełnosprawnością.</a:t>
            </a:r>
          </a:p>
          <a:p>
            <a:pPr marL="717550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717550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Wsparcie oferowane jest w formie konsultacji psychologicznych, pedagogicznych, logopedycznych oraz terapii pedagogicznej, psychologicznej, logopedycznej dającej możliwość pracy nad rozwojem poznawczym, motorycznym, społecznym.</a:t>
            </a: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5BCB325-CDE1-40EF-8B31-8B47F0BFC8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65499" y="1951630"/>
            <a:ext cx="3529386" cy="23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5747" y="901161"/>
            <a:ext cx="8284427" cy="252000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Niepubliczna Podstawowa Szkoła Specjalna </a:t>
            </a:r>
            <a:br>
              <a:rPr lang="pl-PL" sz="2800" dirty="0">
                <a:solidFill>
                  <a:srgbClr val="1A1610"/>
                </a:solidFill>
              </a:rPr>
            </a:b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2359" y="1638794"/>
            <a:ext cx="8889242" cy="3288048"/>
          </a:xfrm>
        </p:spPr>
        <p:txBody>
          <a:bodyPr>
            <a:noAutofit/>
          </a:bodyPr>
          <a:lstStyle/>
          <a:p>
            <a:pPr marL="3049588" indent="6350">
              <a:spcBef>
                <a:spcPts val="0"/>
              </a:spcBef>
            </a:pPr>
            <a:r>
              <a:rPr lang="pl-PL" sz="1600" dirty="0"/>
              <a:t>Jest niepubliczną szkołą, </a:t>
            </a:r>
            <a:r>
              <a:rPr lang="pl-PL" sz="1600" dirty="0">
                <a:cs typeface="Times New Roman" pitchFamily="18" charset="0"/>
              </a:rPr>
              <a:t>w której dzieci  i młodzież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z niepełnosprawnością intelektualną oraz niepełnosprawnością sprzężoną w wieku od 6 do 25 lat, realizuje obowiązek szkolny wspierany działaniami rehabilitacyjnymi, terapeutycznymi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i aktywizującymi.</a:t>
            </a:r>
          </a:p>
          <a:p>
            <a:pPr marL="355600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355600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355600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Celem nadrzędnym działań podejmowanych w szkole jest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wszechstronny rozwój ucznia, wspomagany przez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integralnie pojmowane nauczanie, kształcenie umiejętności,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wychowanie oraz rehabilitację i terapię.</a:t>
            </a:r>
          </a:p>
          <a:p>
            <a:pPr marL="3175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1026" name="Picture 2" descr="Obraz moÅ¼e zawieraÄ: 15 osÃ³b, uÅmiechniÄci ludzie, drzewo, dziecko, motocykl i na zewnÄtrz">
            <a:extLst>
              <a:ext uri="{FF2B5EF4-FFF2-40B4-BE49-F238E27FC236}">
                <a16:creationId xmlns:a16="http://schemas.microsoft.com/office/drawing/2014/main" xmlns="" id="{916493C3-B942-433E-B6D2-C4ECC5AAD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12" y="1027161"/>
            <a:ext cx="2861948" cy="19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A87785C-2C92-4057-8529-13B6D3C6E1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8204" y="2763670"/>
            <a:ext cx="1548782" cy="22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90649" y="653142"/>
            <a:ext cx="6941992" cy="605643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/>
            </a:r>
            <a:br>
              <a:rPr lang="pl-PL" sz="2800" dirty="0">
                <a:solidFill>
                  <a:srgbClr val="1A1610"/>
                </a:solidFill>
              </a:rPr>
            </a:br>
            <a:r>
              <a:rPr lang="pl-PL" sz="2800" dirty="0">
                <a:solidFill>
                  <a:srgbClr val="1A1610"/>
                </a:solidFill>
              </a:rPr>
              <a:t>Niepubliczna Szkoła Przysposabiająca do Pracy</a:t>
            </a:r>
            <a:br>
              <a:rPr lang="pl-PL" sz="2800" dirty="0">
                <a:solidFill>
                  <a:srgbClr val="1A1610"/>
                </a:solidFill>
              </a:rPr>
            </a:br>
            <a:r>
              <a:rPr lang="pl-PL" sz="1800" dirty="0"/>
              <a:t>(</a:t>
            </a:r>
            <a:r>
              <a:rPr lang="pl-PL" sz="1800" dirty="0" err="1"/>
              <a:t>NSPdP</a:t>
            </a:r>
            <a:r>
              <a:rPr lang="pl-PL" sz="1800" dirty="0"/>
              <a:t>) </a:t>
            </a:r>
            <a:r>
              <a:rPr lang="pl-PL" sz="2800" dirty="0"/>
              <a:t/>
            </a:r>
            <a:br>
              <a:rPr lang="pl-PL" sz="2800" dirty="0"/>
            </a:b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2875" y="1332402"/>
            <a:ext cx="8207067" cy="3396547"/>
          </a:xfrm>
        </p:spPr>
        <p:txBody>
          <a:bodyPr>
            <a:noAutofit/>
          </a:bodyPr>
          <a:lstStyle/>
          <a:p>
            <a:pPr marL="2776538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Placówka powstała  1 września 2014 roku jako pierwsza tego typu placówka w województwie pomorskim.</a:t>
            </a:r>
          </a:p>
          <a:p>
            <a:pPr marL="2776538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Jest typem szkoły niepublicznej, o uprawnieniach szkoły publicznej – trzyletniej, przeznaczoną dla absolwentów gimnazjów specjalnych, uczniów z niepełnosprawnością intelektualną w stopniu umiarkowanym lub znacznym oraz dla uczniów z niepełnosprawnościami sprzężonymi.</a:t>
            </a:r>
          </a:p>
          <a:p>
            <a:pPr marL="812800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266700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266700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266700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Najważniejszym celem szkoły jest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przygotowanie wychowanków do życia </a:t>
            </a:r>
            <a:br>
              <a:rPr lang="pl-PL" sz="1600" dirty="0">
                <a:cs typeface="Times New Roman" pitchFamily="18" charset="0"/>
              </a:rPr>
            </a:br>
            <a:r>
              <a:rPr lang="pl-PL" sz="1600" dirty="0">
                <a:cs typeface="Times New Roman" pitchFamily="18" charset="0"/>
              </a:rPr>
              <a:t>w integracji  ze społeczeństwem. </a:t>
            </a: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8BB93DB-CAE1-47A3-B598-F18FDEE6DA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097" y="1276273"/>
            <a:ext cx="2388518" cy="17913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31E2EDC-A776-4657-8B2D-B5DC75A3C1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6716" y="3203619"/>
            <a:ext cx="2270710" cy="17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5747" y="455315"/>
            <a:ext cx="8284427" cy="64807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1A1610"/>
                </a:solidFill>
              </a:rPr>
              <a:t>Warsztat Terapii Zajęciowej</a:t>
            </a: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173104" y="1128156"/>
            <a:ext cx="5733389" cy="3443845"/>
          </a:xfrm>
        </p:spPr>
        <p:txBody>
          <a:bodyPr>
            <a:noAutofit/>
          </a:bodyPr>
          <a:lstStyle/>
          <a:p>
            <a:pPr marL="546100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       </a:t>
            </a:r>
          </a:p>
          <a:p>
            <a:pPr marL="89852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Przeznaczony jest dla osób z niepełnosprawnością intelektualną, które realizują program aktywizacji zawodowej  w formie terapii zajęciowej.</a:t>
            </a:r>
            <a:br>
              <a:rPr lang="pl-PL" sz="1600" dirty="0">
                <a:cs typeface="Times New Roman" pitchFamily="18" charset="0"/>
              </a:rPr>
            </a:br>
            <a:endParaRPr lang="pl-PL" sz="1600" dirty="0">
              <a:cs typeface="Times New Roman" pitchFamily="18" charset="0"/>
            </a:endParaRPr>
          </a:p>
          <a:p>
            <a:pPr marL="89852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Placówka przygotowuje uczestników do pełnienia roli pracownika poprzez codzienne wsparcie terapeutyczno-aktywizujące, systematyczne włączanie w życie społeczne oraz specjalistyczne wsparcie psychologiczne i rehabilitacyjne.</a:t>
            </a:r>
          </a:p>
          <a:p>
            <a:pPr marL="898525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89852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Warsztat przeznaczony jest dla 55 uczestników realizujących swoją aktywność w  11 pracowniach. </a:t>
            </a: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7" name="Picture 2" descr="C:\Users\Anna.Jedrzejewska\Pictures\SMZ 2011 Josef party Galeria Przymorze\DSC_022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9698" y="1567542"/>
            <a:ext cx="3782695" cy="251238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71972" y="534389"/>
            <a:ext cx="7678262" cy="580873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Środowiskowy Dom Samopomocy</a:t>
            </a: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923731" y="1296538"/>
            <a:ext cx="4804172" cy="3364172"/>
          </a:xfrm>
        </p:spPr>
        <p:txBody>
          <a:bodyPr>
            <a:noAutofit/>
          </a:bodyPr>
          <a:lstStyle/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Placówka jest przeznaczona dla 40 dorosłych osób z niepełnosprawnością intelektualną często sprzężoną z innymi niepełnosprawnościami.</a:t>
            </a:r>
          </a:p>
          <a:p>
            <a:pPr marL="3175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Działania realizowane są w różnych  formach dziennej aktywności, poradnictwa i terapii psychologicznej, logopedycznej i rehabilitacyjnej ukierunkowanej na zwiększenie szans na prowadzenie aktywnego i dającego zadowolenie życia w społeczności lokalnej oraz przez pomoc ich rodzicom.</a:t>
            </a:r>
          </a:p>
          <a:p>
            <a:pPr marL="3175" indent="-3175">
              <a:spcBef>
                <a:spcPts val="0"/>
              </a:spcBef>
            </a:pPr>
            <a:endParaRPr lang="pl-PL" sz="1600" dirty="0">
              <a:cs typeface="Times New Roman" pitchFamily="18" charset="0"/>
            </a:endParaRPr>
          </a:p>
          <a:p>
            <a:pPr marL="3175" indent="-3175">
              <a:spcBef>
                <a:spcPts val="0"/>
              </a:spcBef>
            </a:pPr>
            <a:r>
              <a:rPr lang="pl-PL" sz="1600" dirty="0">
                <a:cs typeface="Times New Roman" pitchFamily="18" charset="0"/>
              </a:rPr>
              <a:t>W placówce funkcjonują dwa miejsca całodobowego pobytu.</a:t>
            </a:r>
            <a:endParaRPr lang="pl-PL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8C1FB38-2199-4181-9779-4BD93F9DBA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552" y="1002281"/>
            <a:ext cx="3057353" cy="217717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3557B3F-BD50-4916-BA5A-7F0210B843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719" y="3337402"/>
            <a:ext cx="3145127" cy="15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3779912" y="267494"/>
            <a:ext cx="52565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39302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87827C"/>
                </a:solidFill>
              </a:rPr>
              <a:t>Polskie Stowarzyszenie na rzecz Osób z Niepełnosprawnością Intelektualną</a:t>
            </a:r>
            <a:br>
              <a:rPr lang="pl-PL" sz="2000" dirty="0">
                <a:solidFill>
                  <a:srgbClr val="87827C"/>
                </a:solidFill>
              </a:rPr>
            </a:br>
            <a:r>
              <a:rPr lang="pl-PL" sz="2000" dirty="0">
                <a:solidFill>
                  <a:srgbClr val="87827C"/>
                </a:solidFill>
              </a:rPr>
              <a:t>Koło w Gdańsku</a:t>
            </a:r>
            <a:endParaRPr lang="en-US" sz="2000" dirty="0">
              <a:solidFill>
                <a:srgbClr val="87827C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7489" y="774699"/>
            <a:ext cx="8284427" cy="368301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1A1610"/>
                </a:solidFill>
              </a:rPr>
              <a:t>Zespół Mieszkań Społecznych</a:t>
            </a:r>
            <a:endParaRPr lang="en-US" sz="2800" dirty="0">
              <a:solidFill>
                <a:srgbClr val="1A161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79912" y="1314450"/>
            <a:ext cx="4947990" cy="3321698"/>
          </a:xfrm>
        </p:spPr>
        <p:txBody>
          <a:bodyPr>
            <a:noAutofit/>
          </a:bodyPr>
          <a:lstStyle/>
          <a:p>
            <a:pPr marL="3175" indent="-3175">
              <a:spcBef>
                <a:spcPts val="0"/>
              </a:spcBef>
            </a:pPr>
            <a:r>
              <a:rPr lang="pl-PL" sz="1400" dirty="0">
                <a:cs typeface="Times New Roman" pitchFamily="18" charset="0"/>
              </a:rPr>
              <a:t>W Zespole Mieszkań Społecznych funkcjonuje Zespół     Mieszkań ze Wsparciem „Nasz Dom” oraz mieszkania  wspierane.</a:t>
            </a:r>
          </a:p>
          <a:p>
            <a:pPr marL="3175" indent="-3175">
              <a:spcBef>
                <a:spcPts val="0"/>
              </a:spcBef>
            </a:pPr>
            <a:r>
              <a:rPr lang="pl-PL" sz="1400" dirty="0">
                <a:cs typeface="Times New Roman" pitchFamily="18" charset="0"/>
              </a:rPr>
              <a:t>Od marca 2007 roku w ZMW „Nasz Dom” mieszka szesnaście dorosłych osób z niepełnosprawnością intelektualną. </a:t>
            </a:r>
          </a:p>
          <a:p>
            <a:pPr marL="3175" indent="-3175">
              <a:spcBef>
                <a:spcPts val="0"/>
              </a:spcBef>
            </a:pPr>
            <a:endParaRPr lang="pl-PL" sz="1400" dirty="0">
              <a:cs typeface="Times New Roman" pitchFamily="18" charset="0"/>
            </a:endParaRPr>
          </a:p>
          <a:p>
            <a:pPr marL="3175" indent="-3175">
              <a:spcBef>
                <a:spcPts val="0"/>
              </a:spcBef>
            </a:pPr>
            <a:r>
              <a:rPr lang="pl-PL" sz="1400" dirty="0">
                <a:cs typeface="Times New Roman" pitchFamily="18" charset="0"/>
              </a:rPr>
              <a:t>Osoby niepełnosprawne dysponują samodzielnymi jednopokojowymi mieszkaniami z aneksem kuchennym</a:t>
            </a:r>
            <a:br>
              <a:rPr lang="pl-PL" sz="1400" dirty="0">
                <a:cs typeface="Times New Roman" pitchFamily="18" charset="0"/>
              </a:rPr>
            </a:br>
            <a:r>
              <a:rPr lang="pl-PL" sz="1400" dirty="0">
                <a:cs typeface="Times New Roman" pitchFamily="18" charset="0"/>
              </a:rPr>
              <a:t>i łazienką. Mieszkańcy domu otrzymują wsparcie </a:t>
            </a:r>
            <a:br>
              <a:rPr lang="pl-PL" sz="1400" dirty="0">
                <a:cs typeface="Times New Roman" pitchFamily="18" charset="0"/>
              </a:rPr>
            </a:br>
            <a:r>
              <a:rPr lang="pl-PL" sz="1400" dirty="0">
                <a:cs typeface="Times New Roman" pitchFamily="18" charset="0"/>
              </a:rPr>
              <a:t>w prowadzeniu samodzielnego gospodarstwa domowego od asystentów, terapeutów, psychologów. W Zespole Mieszkań ze Wsparciem funkcjonuje mieszkanie treningowe /</a:t>
            </a:r>
            <a:r>
              <a:rPr lang="pl-PL" sz="1400" dirty="0" err="1">
                <a:cs typeface="Times New Roman" pitchFamily="18" charset="0"/>
              </a:rPr>
              <a:t>wytchnieniowe</a:t>
            </a:r>
            <a:r>
              <a:rPr lang="pl-PL" sz="1400" dirty="0">
                <a:cs typeface="Times New Roman" pitchFamily="18" charset="0"/>
              </a:rPr>
              <a:t>.  </a:t>
            </a:r>
          </a:p>
          <a:p>
            <a:pPr marL="3175" indent="-3175">
              <a:spcBef>
                <a:spcPts val="0"/>
              </a:spcBef>
            </a:pPr>
            <a:endParaRPr lang="pl-PL" sz="1400" dirty="0">
              <a:cs typeface="Times New Roman" pitchFamily="18" charset="0"/>
            </a:endParaRPr>
          </a:p>
          <a:p>
            <a:pPr marL="3175" indent="-3175">
              <a:spcBef>
                <a:spcPts val="0"/>
              </a:spcBef>
            </a:pPr>
            <a:r>
              <a:rPr lang="pl-PL" sz="1400" dirty="0">
                <a:cs typeface="Times New Roman" pitchFamily="18" charset="0"/>
              </a:rPr>
              <a:t>W Zespole Mieszkań Społecznych funkcjonują również </a:t>
            </a:r>
            <a:br>
              <a:rPr lang="pl-PL" sz="1400" dirty="0">
                <a:cs typeface="Times New Roman" pitchFamily="18" charset="0"/>
              </a:rPr>
            </a:br>
            <a:r>
              <a:rPr lang="pl-PL" sz="1400" dirty="0">
                <a:cs typeface="Times New Roman" pitchFamily="18" charset="0"/>
              </a:rPr>
              <a:t>3 samodzielne mieszkania wspierane dla 11 osób.</a:t>
            </a:r>
            <a:endParaRPr lang="pl-PL" sz="1400" dirty="0"/>
          </a:p>
          <a:p>
            <a:pPr marL="717550" indent="-3175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827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097" y="662186"/>
            <a:ext cx="321392" cy="252000"/>
          </a:xfrm>
          <a:prstGeom prst="rect">
            <a:avLst/>
          </a:prstGeom>
        </p:spPr>
      </p:pic>
      <p:pic>
        <p:nvPicPr>
          <p:cNvPr id="8" name="Obraz 7" descr="na magnes.jpg">
            <a:extLst>
              <a:ext uri="{FF2B5EF4-FFF2-40B4-BE49-F238E27FC236}">
                <a16:creationId xmlns:a16="http://schemas.microsoft.com/office/drawing/2014/main" xmlns="" id="{7D8817CD-B56A-4C15-BEC6-D9CBC95CB4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544" b="13123"/>
          <a:stretch/>
        </p:blipFill>
        <p:spPr>
          <a:xfrm>
            <a:off x="60941" y="1492997"/>
            <a:ext cx="3498227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9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Drewniana czcionk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ewniana czcionka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ewniana czcionk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5903</TotalTime>
  <Words>761</Words>
  <Application>Microsoft Office PowerPoint</Application>
  <PresentationFormat>Pokaz na ekranie (16:9)</PresentationFormat>
  <Paragraphs>140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Drewniana czcionka</vt:lpstr>
      <vt:lpstr>Polskie Stowarzyszenie na rzecz Osób  z Niepełnosprawnością Intelektualną Koło w Gdańsku</vt:lpstr>
      <vt:lpstr>Slajd 2</vt:lpstr>
      <vt:lpstr>Ośrodek Wczesnej Interwencji  i Wspomagania Rozwoju</vt:lpstr>
      <vt:lpstr>Niepubliczna Poradnia Wspomagania Rozwoju „Po Drodze”</vt:lpstr>
      <vt:lpstr>Niepubliczna Podstawowa Szkoła Specjalna  </vt:lpstr>
      <vt:lpstr> Niepubliczna Szkoła Przysposabiająca do Pracy (NSPdP)  </vt:lpstr>
      <vt:lpstr>Warsztat Terapii Zajęciowej</vt:lpstr>
      <vt:lpstr>Środowiskowy Dom Samopomocy</vt:lpstr>
      <vt:lpstr>Zespół Mieszkań Społecznych</vt:lpstr>
      <vt:lpstr>I. Zespół Mieszkań ze Wsparciem „Nasz Dom”</vt:lpstr>
      <vt:lpstr>II.   Dwa mieszkania wspomagane </vt:lpstr>
      <vt:lpstr>Biuro Integracji Zawodowej Osób Niepełnosprawnych    BIZON</vt:lpstr>
      <vt:lpstr>         Orkiestra VITA ACTIVA</vt:lpstr>
      <vt:lpstr>          ECEKON – Europejskie Centrum Edukacji Kulturalnej Osób Niepełnosprawnych</vt:lpstr>
      <vt:lpstr>     Centrum wolontariatu i Europejski Korpus Solidarności </vt:lpstr>
      <vt:lpstr>Zespół Remont Pomp</vt:lpstr>
      <vt:lpstr>dziaŁania  realizowane projektowo</vt:lpstr>
      <vt:lpstr>Współpraca z samorządem i innymi podmiotami</vt:lpstr>
      <vt:lpstr>Slajd 19</vt:lpstr>
      <vt:lpstr> Dziękuję za uwagę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Polskie Stowarzyszenie na Rzecz Osób z Upośledzeniem Umysłowym Koło w Gdańsku</dc:title>
  <dc:creator>Luiza.lipinska</dc:creator>
  <cp:lastModifiedBy>User</cp:lastModifiedBy>
  <cp:revision>181</cp:revision>
  <dcterms:created xsi:type="dcterms:W3CDTF">2015-11-18T08:44:32Z</dcterms:created>
  <dcterms:modified xsi:type="dcterms:W3CDTF">2022-09-19T07:37:09Z</dcterms:modified>
</cp:coreProperties>
</file>