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al MT Pro Bold" panose="020B0604020202020204" charset="-18"/>
      <p:regular r:id="rId12"/>
    </p:embeddedFont>
    <p:embeddedFont>
      <p:font typeface="Roboto 1" panose="020B0604020202020204" charset="0"/>
      <p:regular r:id="rId13"/>
    </p:embeddedFont>
    <p:embeddedFont>
      <p:font typeface="Roboto 2" panose="020B0604020202020204" charset="0"/>
      <p:regular r:id="rId14"/>
    </p:embeddedFont>
    <p:embeddedFont>
      <p:font typeface="Roboto 2 Bold" panose="020B0604020202020204" charset="0"/>
      <p:regular r:id="rId15"/>
    </p:embeddedFont>
    <p:embeddedFont>
      <p:font typeface="Roboto 2 Italics" panose="020B0604020202020204" charset="0"/>
      <p:regular r:id="rId16"/>
    </p:embeddedFont>
    <p:embeddedFont>
      <p:font typeface="Roboto 3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youth.europa.eu/youthweek_e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B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30200" y="9044940"/>
            <a:ext cx="5257800" cy="1219200"/>
          </a:xfrm>
          <a:custGeom>
            <a:avLst/>
            <a:gdLst/>
            <a:ahLst/>
            <a:cxnLst/>
            <a:rect l="l" t="t" r="r" b="b"/>
            <a:pathLst>
              <a:path w="5964943" h="1409218">
                <a:moveTo>
                  <a:pt x="0" y="0"/>
                </a:moveTo>
                <a:lnTo>
                  <a:pt x="5964943" y="0"/>
                </a:lnTo>
                <a:lnTo>
                  <a:pt x="5964943" y="1409218"/>
                </a:lnTo>
                <a:lnTo>
                  <a:pt x="0" y="14092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3" name="Freeform 3"/>
          <p:cNvSpPr/>
          <p:nvPr/>
        </p:nvSpPr>
        <p:spPr>
          <a:xfrm>
            <a:off x="1783636" y="810330"/>
            <a:ext cx="14720729" cy="8280410"/>
          </a:xfrm>
          <a:custGeom>
            <a:avLst/>
            <a:gdLst/>
            <a:ahLst/>
            <a:cxnLst/>
            <a:rect l="l" t="t" r="r" b="b"/>
            <a:pathLst>
              <a:path w="14720729" h="8280410">
                <a:moveTo>
                  <a:pt x="0" y="0"/>
                </a:moveTo>
                <a:lnTo>
                  <a:pt x="14720728" y="0"/>
                </a:lnTo>
                <a:lnTo>
                  <a:pt x="14720728" y="8280410"/>
                </a:lnTo>
                <a:lnTo>
                  <a:pt x="0" y="82804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B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57377" y="0"/>
            <a:ext cx="10573246" cy="10573246"/>
          </a:xfrm>
          <a:custGeom>
            <a:avLst/>
            <a:gdLst/>
            <a:ahLst/>
            <a:cxnLst/>
            <a:rect l="l" t="t" r="r" b="b"/>
            <a:pathLst>
              <a:path w="10573246" h="10573246">
                <a:moveTo>
                  <a:pt x="0" y="0"/>
                </a:moveTo>
                <a:lnTo>
                  <a:pt x="10573246" y="0"/>
                </a:lnTo>
                <a:lnTo>
                  <a:pt x="10573246" y="10573246"/>
                </a:lnTo>
                <a:lnTo>
                  <a:pt x="0" y="10573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12928076" y="9022359"/>
            <a:ext cx="5359924" cy="1264641"/>
          </a:xfrm>
          <a:custGeom>
            <a:avLst/>
            <a:gdLst/>
            <a:ahLst/>
            <a:cxnLst/>
            <a:rect l="l" t="t" r="r" b="b"/>
            <a:pathLst>
              <a:path w="5359924" h="1264641">
                <a:moveTo>
                  <a:pt x="0" y="0"/>
                </a:moveTo>
                <a:lnTo>
                  <a:pt x="5359924" y="0"/>
                </a:lnTo>
                <a:lnTo>
                  <a:pt x="5359924" y="1264641"/>
                </a:lnTo>
                <a:lnTo>
                  <a:pt x="0" y="12646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8220" y="649800"/>
            <a:ext cx="1041400" cy="685800"/>
          </a:xfrm>
          <a:custGeom>
            <a:avLst/>
            <a:gdLst/>
            <a:ahLst/>
            <a:cxnLst/>
            <a:rect l="l" t="t" r="r" b="b"/>
            <a:pathLst>
              <a:path w="1041400" h="685800">
                <a:moveTo>
                  <a:pt x="0" y="0"/>
                </a:moveTo>
                <a:lnTo>
                  <a:pt x="1041400" y="0"/>
                </a:lnTo>
                <a:lnTo>
                  <a:pt x="10414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077" b="-107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-8908988" y="-114300"/>
            <a:ext cx="36105975" cy="10570500"/>
          </a:xfrm>
          <a:custGeom>
            <a:avLst/>
            <a:gdLst/>
            <a:ahLst/>
            <a:cxnLst/>
            <a:rect l="l" t="t" r="r" b="b"/>
            <a:pathLst>
              <a:path w="36105975" h="10570500">
                <a:moveTo>
                  <a:pt x="0" y="0"/>
                </a:moveTo>
                <a:lnTo>
                  <a:pt x="36105976" y="0"/>
                </a:lnTo>
                <a:lnTo>
                  <a:pt x="36105976" y="10570500"/>
                </a:lnTo>
                <a:lnTo>
                  <a:pt x="0" y="105705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944" t="-2681" r="-8944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45B95444-B990-90E7-C748-B18BA656D32A}"/>
              </a:ext>
            </a:extLst>
          </p:cNvPr>
          <p:cNvSpPr/>
          <p:nvPr/>
        </p:nvSpPr>
        <p:spPr>
          <a:xfrm>
            <a:off x="12999720" y="9067800"/>
            <a:ext cx="5257800" cy="1219200"/>
          </a:xfrm>
          <a:custGeom>
            <a:avLst/>
            <a:gdLst/>
            <a:ahLst/>
            <a:cxnLst/>
            <a:rect l="l" t="t" r="r" b="b"/>
            <a:pathLst>
              <a:path w="5964943" h="1409218">
                <a:moveTo>
                  <a:pt x="0" y="0"/>
                </a:moveTo>
                <a:lnTo>
                  <a:pt x="5964943" y="0"/>
                </a:lnTo>
                <a:lnTo>
                  <a:pt x="5964943" y="1409218"/>
                </a:lnTo>
                <a:lnTo>
                  <a:pt x="0" y="14092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55221" y="9101540"/>
            <a:ext cx="5232779" cy="1185460"/>
          </a:xfrm>
          <a:custGeom>
            <a:avLst/>
            <a:gdLst/>
            <a:ahLst/>
            <a:cxnLst/>
            <a:rect l="l" t="t" r="r" b="b"/>
            <a:pathLst>
              <a:path w="5232779" h="1185460">
                <a:moveTo>
                  <a:pt x="0" y="0"/>
                </a:moveTo>
                <a:lnTo>
                  <a:pt x="5232779" y="0"/>
                </a:lnTo>
                <a:lnTo>
                  <a:pt x="5232779" y="1185460"/>
                </a:lnTo>
                <a:lnTo>
                  <a:pt x="0" y="1185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283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14193126" y="0"/>
            <a:ext cx="4094874" cy="1913630"/>
          </a:xfrm>
          <a:custGeom>
            <a:avLst/>
            <a:gdLst/>
            <a:ahLst/>
            <a:cxnLst/>
            <a:rect l="l" t="t" r="r" b="b"/>
            <a:pathLst>
              <a:path w="4094874" h="1913630">
                <a:moveTo>
                  <a:pt x="0" y="0"/>
                </a:moveTo>
                <a:lnTo>
                  <a:pt x="4094874" y="0"/>
                </a:lnTo>
                <a:lnTo>
                  <a:pt x="4094874" y="1913630"/>
                </a:lnTo>
                <a:lnTo>
                  <a:pt x="0" y="19136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 rot="-190877">
            <a:off x="3014459" y="911494"/>
            <a:ext cx="5964437" cy="1334543"/>
          </a:xfrm>
          <a:custGeom>
            <a:avLst/>
            <a:gdLst/>
            <a:ahLst/>
            <a:cxnLst/>
            <a:rect l="l" t="t" r="r" b="b"/>
            <a:pathLst>
              <a:path w="5964437" h="1334543">
                <a:moveTo>
                  <a:pt x="0" y="0"/>
                </a:moveTo>
                <a:lnTo>
                  <a:pt x="5964437" y="0"/>
                </a:lnTo>
                <a:lnTo>
                  <a:pt x="5964437" y="1334543"/>
                </a:lnTo>
                <a:lnTo>
                  <a:pt x="0" y="13345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805950" y="5269637"/>
            <a:ext cx="12986250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14"/>
              </a:lnSpc>
              <a:spcBef>
                <a:spcPct val="0"/>
              </a:spcBef>
            </a:pPr>
            <a:r>
              <a:rPr lang="en-US" sz="5661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Temat: </a:t>
            </a:r>
            <a:r>
              <a:rPr lang="en-US" sz="5661" dirty="0" err="1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solidarność</a:t>
            </a:r>
            <a:r>
              <a:rPr lang="en-US" sz="5661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i</a:t>
            </a:r>
            <a:r>
              <a:rPr lang="pl-PL" sz="5661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</a:t>
            </a:r>
            <a:r>
              <a:rPr lang="en-US" sz="5661" dirty="0" err="1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sprawiedliwość</a:t>
            </a:r>
            <a:endParaRPr lang="en-US" sz="5661" dirty="0">
              <a:solidFill>
                <a:srgbClr val="000000"/>
              </a:solidFill>
              <a:latin typeface="Roboto 1"/>
              <a:ea typeface="Roboto 1"/>
              <a:cs typeface="Roboto 1"/>
              <a:sym typeface="Roboto 1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982024" y="2107492"/>
            <a:ext cx="13991148" cy="2554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0"/>
              </a:lnSpc>
              <a:spcBef>
                <a:spcPct val="0"/>
              </a:spcBef>
            </a:pPr>
            <a:r>
              <a:rPr lang="en-US" sz="2700" spc="8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Oznacza wspólne zaangażowanie młodych ludzi i UE, aby pokazać, co ważne dla siebie nawzajem. Narracja ETM: jesteśmy tutaj dla młodzieży, jesteśmy tutaj, by zająć się kwestiami, które są istotne dla młodych ludzi, i jesteśmy tutaj, aby pokazać, co już zostało osiągnięte. ETM jest zarówno </a:t>
            </a:r>
            <a:r>
              <a:rPr lang="en-US" sz="2700" b="1" spc="8">
                <a:solidFill>
                  <a:srgbClr val="000000"/>
                </a:solidFill>
                <a:latin typeface="Roboto 2 Bold"/>
                <a:ea typeface="Roboto 2 Bold"/>
                <a:cs typeface="Roboto 2 Bold"/>
                <a:sym typeface="Roboto 2 Bold"/>
              </a:rPr>
              <a:t>momentem </a:t>
            </a:r>
            <a:r>
              <a:rPr lang="en-US" sz="2700" spc="8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widoczności, jak i </a:t>
            </a:r>
            <a:r>
              <a:rPr lang="en-US" sz="2700" b="1" spc="8">
                <a:solidFill>
                  <a:srgbClr val="000000"/>
                </a:solidFill>
                <a:latin typeface="Roboto 2 Bold"/>
                <a:ea typeface="Roboto 2 Bold"/>
                <a:cs typeface="Roboto 2 Bold"/>
                <a:sym typeface="Roboto 2 Bold"/>
              </a:rPr>
              <a:t>częścią procesu</a:t>
            </a:r>
            <a:r>
              <a:rPr lang="en-US" sz="2700" spc="8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na rzecz zaangażowania, komunikacji i wspólnego działania.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05950" y="1233349"/>
            <a:ext cx="2092457" cy="810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14"/>
              </a:lnSpc>
              <a:spcBef>
                <a:spcPct val="0"/>
              </a:spcBef>
            </a:pPr>
            <a:r>
              <a:rPr lang="en-US" sz="5661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Hasło: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22524" y="6206314"/>
            <a:ext cx="13910148" cy="2040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0"/>
              </a:lnSpc>
              <a:spcBef>
                <a:spcPct val="0"/>
              </a:spcBef>
            </a:pPr>
            <a:r>
              <a:rPr lang="en-US" sz="2700" spc="8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Te</a:t>
            </a:r>
            <a:r>
              <a:rPr lang="en-US" sz="2700" spc="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spc="8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hasła</a:t>
            </a:r>
            <a:r>
              <a:rPr lang="en-US" sz="2700" spc="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spc="8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odzwierciedlają</a:t>
            </a:r>
            <a:r>
              <a:rPr lang="en-US" sz="2700" spc="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spc="8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kwestie</a:t>
            </a:r>
            <a:r>
              <a:rPr lang="en-US" sz="2700" spc="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, </a:t>
            </a:r>
            <a:r>
              <a:rPr lang="en-US" sz="2700" spc="8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które</a:t>
            </a:r>
            <a:r>
              <a:rPr lang="en-US" sz="2700" spc="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spc="8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młodych</a:t>
            </a:r>
            <a:r>
              <a:rPr lang="en-US" sz="2700" spc="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spc="8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ludzi</a:t>
            </a:r>
            <a:r>
              <a:rPr lang="en-US" sz="2700" spc="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spc="8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interesują</a:t>
            </a:r>
            <a:r>
              <a:rPr lang="en-US" sz="2700" spc="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i </a:t>
            </a:r>
            <a:r>
              <a:rPr lang="en-US" sz="2700" spc="8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które</a:t>
            </a:r>
            <a:r>
              <a:rPr lang="en-US" sz="2700" spc="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spc="8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kształtują</a:t>
            </a:r>
            <a:r>
              <a:rPr lang="en-US" sz="2700" spc="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ich </a:t>
            </a:r>
            <a:r>
              <a:rPr lang="en-US" sz="2700" spc="8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przyszłość</a:t>
            </a:r>
            <a:r>
              <a:rPr lang="en-US" sz="2700" spc="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- od </a:t>
            </a:r>
            <a:r>
              <a:rPr lang="en-US" sz="2700" spc="8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kosztów</a:t>
            </a:r>
            <a:r>
              <a:rPr lang="en-US" sz="2700" spc="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spc="8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życia</a:t>
            </a:r>
            <a:r>
              <a:rPr lang="en-US" sz="2700" spc="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, </a:t>
            </a:r>
            <a:r>
              <a:rPr lang="en-US" sz="2700" spc="8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przez</a:t>
            </a:r>
            <a:r>
              <a:rPr lang="en-US" sz="2700" spc="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spc="8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mieszkalnictwo</a:t>
            </a:r>
            <a:r>
              <a:rPr lang="en-US" sz="2700" spc="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, </a:t>
            </a:r>
            <a:r>
              <a:rPr lang="en-US" sz="2700" spc="8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zatrudnienie</a:t>
            </a:r>
            <a:r>
              <a:rPr lang="en-US" sz="2700" spc="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, </a:t>
            </a:r>
            <a:r>
              <a:rPr lang="en-US" sz="2700" spc="8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integrację</a:t>
            </a:r>
            <a:r>
              <a:rPr lang="en-US" sz="2700" spc="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, po </a:t>
            </a:r>
            <a:r>
              <a:rPr lang="en-US" sz="2700" spc="8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sprawiedliwość</a:t>
            </a:r>
            <a:r>
              <a:rPr lang="en-US" sz="2700" spc="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spc="8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międzypokoleniową</a:t>
            </a:r>
            <a:r>
              <a:rPr lang="en-US" sz="2700" spc="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, </a:t>
            </a:r>
            <a:r>
              <a:rPr lang="en-US" sz="2700" spc="8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dysproporcje</a:t>
            </a:r>
            <a:r>
              <a:rPr lang="en-US" sz="2700" spc="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spc="8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regionalne</a:t>
            </a:r>
            <a:r>
              <a:rPr lang="en-US" sz="2700" spc="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i </a:t>
            </a:r>
            <a:r>
              <a:rPr lang="en-US" sz="2700" spc="8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kryzys</a:t>
            </a:r>
            <a:r>
              <a:rPr lang="en-US" sz="2700" spc="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spc="8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klimatyczny</a:t>
            </a:r>
            <a:r>
              <a:rPr lang="en-US" sz="2700" spc="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. </a:t>
            </a:r>
            <a:r>
              <a:rPr lang="en-US" sz="2700" spc="8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Powyższe</a:t>
            </a:r>
            <a:r>
              <a:rPr lang="en-US" sz="2700" spc="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spc="8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kwestie</a:t>
            </a:r>
            <a:r>
              <a:rPr lang="en-US" sz="2700" spc="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spc="8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składają</a:t>
            </a:r>
            <a:r>
              <a:rPr lang="en-US" sz="2700" spc="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spc="8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się</a:t>
            </a:r>
            <a:r>
              <a:rPr lang="en-US" sz="2700" spc="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spc="8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na</a:t>
            </a:r>
            <a:r>
              <a:rPr lang="en-US" sz="2700" spc="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b="1" spc="8" dirty="0" err="1">
                <a:solidFill>
                  <a:srgbClr val="000000"/>
                </a:solidFill>
                <a:latin typeface="Roboto 2 Bold"/>
                <a:ea typeface="Roboto 2 Bold"/>
                <a:cs typeface="Roboto 2 Bold"/>
                <a:sym typeface="Roboto 2 Bold"/>
              </a:rPr>
              <a:t>ramy</a:t>
            </a:r>
            <a:r>
              <a:rPr lang="en-US" sz="2700" b="1" spc="8" dirty="0">
                <a:solidFill>
                  <a:srgbClr val="000000"/>
                </a:solidFill>
                <a:latin typeface="Roboto 2 Bold"/>
                <a:ea typeface="Roboto 2 Bold"/>
                <a:cs typeface="Roboto 2 Bold"/>
                <a:sym typeface="Roboto 2 Bold"/>
              </a:rPr>
              <a:t> </a:t>
            </a:r>
            <a:r>
              <a:rPr lang="en-US" sz="2700" b="1" spc="8" dirty="0" err="1">
                <a:solidFill>
                  <a:srgbClr val="000000"/>
                </a:solidFill>
                <a:latin typeface="Roboto 2 Bold"/>
                <a:ea typeface="Roboto 2 Bold"/>
                <a:cs typeface="Roboto 2 Bold"/>
                <a:sym typeface="Roboto 2 Bold"/>
              </a:rPr>
              <a:t>rozmów</a:t>
            </a:r>
            <a:r>
              <a:rPr lang="en-US" sz="2700" b="1" spc="8" dirty="0">
                <a:solidFill>
                  <a:srgbClr val="000000"/>
                </a:solidFill>
                <a:latin typeface="Roboto 2 Bold"/>
                <a:ea typeface="Roboto 2 Bold"/>
                <a:cs typeface="Roboto 2 Bold"/>
                <a:sym typeface="Roboto 2 Bold"/>
              </a:rPr>
              <a:t> i </a:t>
            </a:r>
            <a:r>
              <a:rPr lang="en-US" sz="2700" b="1" spc="8" dirty="0" err="1">
                <a:solidFill>
                  <a:srgbClr val="000000"/>
                </a:solidFill>
                <a:latin typeface="Roboto 2 Bold"/>
                <a:ea typeface="Roboto 2 Bold"/>
                <a:cs typeface="Roboto 2 Bold"/>
                <a:sym typeface="Roboto 2 Bold"/>
              </a:rPr>
              <a:t>działań</a:t>
            </a:r>
            <a:r>
              <a:rPr lang="en-US" sz="2700" b="1" spc="8" dirty="0">
                <a:solidFill>
                  <a:srgbClr val="000000"/>
                </a:solidFill>
                <a:latin typeface="Roboto 2 Bold"/>
                <a:ea typeface="Roboto 2 Bold"/>
                <a:cs typeface="Roboto 2 Bold"/>
                <a:sym typeface="Roboto 2 Bold"/>
              </a:rPr>
              <a:t> </a:t>
            </a:r>
            <a:r>
              <a:rPr lang="en-US" sz="2700" b="1" spc="8" dirty="0" err="1">
                <a:solidFill>
                  <a:srgbClr val="000000"/>
                </a:solidFill>
                <a:latin typeface="Roboto 2 Bold"/>
                <a:ea typeface="Roboto 2 Bold"/>
                <a:cs typeface="Roboto 2 Bold"/>
                <a:sym typeface="Roboto 2 Bold"/>
              </a:rPr>
              <a:t>podczas</a:t>
            </a:r>
            <a:r>
              <a:rPr lang="en-US" sz="2700" b="1" spc="8" dirty="0">
                <a:solidFill>
                  <a:srgbClr val="000000"/>
                </a:solidFill>
                <a:latin typeface="Roboto 2 Bold"/>
                <a:ea typeface="Roboto 2 Bold"/>
                <a:cs typeface="Roboto 2 Bold"/>
                <a:sym typeface="Roboto 2 Bold"/>
              </a:rPr>
              <a:t> ETM2026.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85612" y="855912"/>
            <a:ext cx="8402388" cy="8402388"/>
          </a:xfrm>
          <a:custGeom>
            <a:avLst/>
            <a:gdLst/>
            <a:ahLst/>
            <a:cxnLst/>
            <a:rect l="l" t="t" r="r" b="b"/>
            <a:pathLst>
              <a:path w="8402388" h="8402388">
                <a:moveTo>
                  <a:pt x="0" y="0"/>
                </a:moveTo>
                <a:lnTo>
                  <a:pt x="8402388" y="0"/>
                </a:lnTo>
                <a:lnTo>
                  <a:pt x="8402388" y="8402388"/>
                </a:lnTo>
                <a:lnTo>
                  <a:pt x="0" y="84023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11439746" y="9101540"/>
            <a:ext cx="5232779" cy="1185460"/>
          </a:xfrm>
          <a:custGeom>
            <a:avLst/>
            <a:gdLst/>
            <a:ahLst/>
            <a:cxnLst/>
            <a:rect l="l" t="t" r="r" b="b"/>
            <a:pathLst>
              <a:path w="5232779" h="1185460">
                <a:moveTo>
                  <a:pt x="0" y="0"/>
                </a:moveTo>
                <a:lnTo>
                  <a:pt x="5232779" y="0"/>
                </a:lnTo>
                <a:lnTo>
                  <a:pt x="5232779" y="1185460"/>
                </a:lnTo>
                <a:lnTo>
                  <a:pt x="0" y="11854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283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760780" y="1163859"/>
            <a:ext cx="8244096" cy="1581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14"/>
              </a:lnSpc>
              <a:spcBef>
                <a:spcPct val="0"/>
              </a:spcBef>
            </a:pPr>
            <a:r>
              <a:rPr lang="en-US" sz="5661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Kto jest docelowym odbiorcą?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0780" y="2993222"/>
            <a:ext cx="6366934" cy="384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>
                <a:solidFill>
                  <a:srgbClr val="000000"/>
                </a:solidFill>
                <a:latin typeface="Roboto 3"/>
                <a:ea typeface="Roboto 3"/>
                <a:cs typeface="Roboto 3"/>
                <a:sym typeface="Roboto 3"/>
              </a:rPr>
              <a:t>Główni docelowi odbiorcy: młodzi ludzie!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0780" y="4376456"/>
            <a:ext cx="8524970" cy="1581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14"/>
              </a:lnSpc>
              <a:spcBef>
                <a:spcPct val="0"/>
              </a:spcBef>
            </a:pPr>
            <a:r>
              <a:rPr lang="en-US" sz="5661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Dodatkowe grupy odbiorców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0780" y="6104464"/>
            <a:ext cx="8524970" cy="3520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l">
              <a:lnSpc>
                <a:spcPts val="4022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oboto 3"/>
                <a:ea typeface="Roboto 3"/>
                <a:cs typeface="Roboto 3"/>
                <a:sym typeface="Roboto 3"/>
              </a:rPr>
              <a:t>Organizacje młodzieżowe (NGO, kluby, fundacje) </a:t>
            </a:r>
          </a:p>
          <a:p>
            <a:pPr marL="582930" lvl="1" indent="-291465" algn="l">
              <a:lnSpc>
                <a:spcPts val="4022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oboto 3"/>
                <a:ea typeface="Roboto 3"/>
                <a:cs typeface="Roboto 3"/>
                <a:sym typeface="Roboto 3"/>
              </a:rPr>
              <a:t>Osoby pracujące z młodzieżą (nauczyciele, mentorzy, doradcy zawodowi)</a:t>
            </a:r>
          </a:p>
          <a:p>
            <a:pPr marL="582930" lvl="1" indent="-291465" algn="l">
              <a:lnSpc>
                <a:spcPts val="4022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oboto 3"/>
                <a:ea typeface="Roboto 3"/>
                <a:cs typeface="Roboto 3"/>
                <a:sym typeface="Roboto 3"/>
              </a:rPr>
              <a:t>Przedstawiciele władz krajowych, regionalnych i lokalnych</a:t>
            </a:r>
          </a:p>
          <a:p>
            <a:pPr marL="582930" lvl="1" indent="-291465" algn="l">
              <a:lnSpc>
                <a:spcPts val="4022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oboto 3"/>
                <a:ea typeface="Roboto 3"/>
                <a:cs typeface="Roboto 3"/>
                <a:sym typeface="Roboto 3"/>
              </a:rPr>
              <a:t>Instytucje edukacyjne </a:t>
            </a:r>
          </a:p>
          <a:p>
            <a:pPr marL="582930" lvl="1" indent="-291465" algn="l">
              <a:lnSpc>
                <a:spcPts val="4022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oboto 3"/>
                <a:ea typeface="Roboto 3"/>
                <a:cs typeface="Roboto 3"/>
                <a:sym typeface="Roboto 3"/>
              </a:rPr>
              <a:t>Media i influencerzy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95260" y="865560"/>
            <a:ext cx="8392740" cy="8392740"/>
          </a:xfrm>
          <a:custGeom>
            <a:avLst/>
            <a:gdLst/>
            <a:ahLst/>
            <a:cxnLst/>
            <a:rect l="l" t="t" r="r" b="b"/>
            <a:pathLst>
              <a:path w="8392740" h="8392740">
                <a:moveTo>
                  <a:pt x="0" y="0"/>
                </a:moveTo>
                <a:lnTo>
                  <a:pt x="8392740" y="0"/>
                </a:lnTo>
                <a:lnTo>
                  <a:pt x="8392740" y="8392740"/>
                </a:lnTo>
                <a:lnTo>
                  <a:pt x="0" y="83927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11475241" y="9101540"/>
            <a:ext cx="5232779" cy="1185460"/>
          </a:xfrm>
          <a:custGeom>
            <a:avLst/>
            <a:gdLst/>
            <a:ahLst/>
            <a:cxnLst/>
            <a:rect l="l" t="t" r="r" b="b"/>
            <a:pathLst>
              <a:path w="5232779" h="1185460">
                <a:moveTo>
                  <a:pt x="0" y="0"/>
                </a:moveTo>
                <a:lnTo>
                  <a:pt x="5232778" y="0"/>
                </a:lnTo>
                <a:lnTo>
                  <a:pt x="5232778" y="1185460"/>
                </a:lnTo>
                <a:lnTo>
                  <a:pt x="0" y="11854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283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654392" y="1076325"/>
            <a:ext cx="7017758" cy="1581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14"/>
              </a:lnSpc>
              <a:spcBef>
                <a:spcPct val="0"/>
              </a:spcBef>
            </a:pPr>
            <a:r>
              <a:rPr lang="en-US" sz="5661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Kluczowy przekaz </a:t>
            </a:r>
          </a:p>
          <a:p>
            <a:pPr algn="l">
              <a:lnSpc>
                <a:spcPts val="6114"/>
              </a:lnSpc>
              <a:spcBef>
                <a:spcPct val="0"/>
              </a:spcBef>
            </a:pPr>
            <a:r>
              <a:rPr lang="en-US" sz="5661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na temat ETM2026?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4392" y="3617595"/>
            <a:ext cx="7839000" cy="1525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ETM2026 to przedsięwzięcie, </a:t>
            </a:r>
          </a:p>
          <a:p>
            <a:pPr algn="just"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w którym młodzi ludzie i instytucje działają razem, aby kształtować przyszłość Europy.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54392" y="6096000"/>
            <a:ext cx="6093222" cy="260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799" b="1">
                <a:solidFill>
                  <a:srgbClr val="000000"/>
                </a:solidFill>
                <a:latin typeface="Roboto 2 Bold"/>
                <a:ea typeface="Roboto 2 Bold"/>
                <a:cs typeface="Roboto 2 Bold"/>
                <a:sym typeface="Roboto 2 Bold"/>
              </a:rPr>
              <a:t>Cztery filary komunikacji o ETM2026: </a:t>
            </a:r>
          </a:p>
          <a:p>
            <a:pPr algn="l">
              <a:lnSpc>
                <a:spcPts val="4199"/>
              </a:lnSpc>
            </a:pPr>
            <a:r>
              <a:rPr lang="en-US" sz="2799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• Aktywne uczestnictwo </a:t>
            </a:r>
          </a:p>
          <a:p>
            <a:pPr algn="l">
              <a:lnSpc>
                <a:spcPts val="4199"/>
              </a:lnSpc>
            </a:pPr>
            <a:r>
              <a:rPr lang="en-US" sz="2799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• Zaufanie i przejrzystość </a:t>
            </a:r>
          </a:p>
          <a:p>
            <a:pPr algn="l">
              <a:lnSpc>
                <a:spcPts val="4199"/>
              </a:lnSpc>
            </a:pPr>
            <a:r>
              <a:rPr lang="en-US" sz="2799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• Dynamika </a:t>
            </a:r>
          </a:p>
          <a:p>
            <a:pPr algn="l">
              <a:lnSpc>
                <a:spcPts val="4199"/>
              </a:lnSpc>
            </a:pPr>
            <a:r>
              <a:rPr lang="en-US" sz="2799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• Przynależność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94667" y="896833"/>
            <a:ext cx="8493333" cy="8493333"/>
          </a:xfrm>
          <a:custGeom>
            <a:avLst/>
            <a:gdLst/>
            <a:ahLst/>
            <a:cxnLst/>
            <a:rect l="l" t="t" r="r" b="b"/>
            <a:pathLst>
              <a:path w="8493333" h="8493333">
                <a:moveTo>
                  <a:pt x="0" y="0"/>
                </a:moveTo>
                <a:lnTo>
                  <a:pt x="8493333" y="0"/>
                </a:lnTo>
                <a:lnTo>
                  <a:pt x="8493333" y="8493334"/>
                </a:lnTo>
                <a:lnTo>
                  <a:pt x="0" y="8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9794667" y="896833"/>
            <a:ext cx="8493333" cy="8493333"/>
          </a:xfrm>
          <a:custGeom>
            <a:avLst/>
            <a:gdLst/>
            <a:ahLst/>
            <a:cxnLst/>
            <a:rect l="l" t="t" r="r" b="b"/>
            <a:pathLst>
              <a:path w="8493333" h="8493333">
                <a:moveTo>
                  <a:pt x="0" y="0"/>
                </a:moveTo>
                <a:lnTo>
                  <a:pt x="8493333" y="0"/>
                </a:lnTo>
                <a:lnTo>
                  <a:pt x="8493333" y="8493334"/>
                </a:lnTo>
                <a:lnTo>
                  <a:pt x="0" y="8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11424944" y="9101540"/>
            <a:ext cx="5232779" cy="1185460"/>
          </a:xfrm>
          <a:custGeom>
            <a:avLst/>
            <a:gdLst/>
            <a:ahLst/>
            <a:cxnLst/>
            <a:rect l="l" t="t" r="r" b="b"/>
            <a:pathLst>
              <a:path w="5232779" h="1185460">
                <a:moveTo>
                  <a:pt x="0" y="0"/>
                </a:moveTo>
                <a:lnTo>
                  <a:pt x="5232779" y="0"/>
                </a:lnTo>
                <a:lnTo>
                  <a:pt x="5232779" y="1185460"/>
                </a:lnTo>
                <a:lnTo>
                  <a:pt x="0" y="11854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283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1028700" y="944458"/>
            <a:ext cx="4943343" cy="810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14"/>
              </a:lnSpc>
              <a:spcBef>
                <a:spcPct val="0"/>
              </a:spcBef>
            </a:pPr>
            <a:r>
              <a:rPr lang="en-US" sz="5661" spc="124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Cele ETM2026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326458"/>
            <a:ext cx="7859250" cy="49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0"/>
              </a:lnSpc>
            </a:pPr>
            <a:r>
              <a:rPr lang="en-US" sz="2700" spc="8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• Zwiększenie widoczności UE wśród młodzieży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6624002"/>
            <a:ext cx="8263081" cy="1525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• Promowanie możliwości oferowanych młodzieży przez program Erasmus+ i Europejski Korpus Solidarności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63169" y="5164772"/>
            <a:ext cx="8080831" cy="101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0"/>
              </a:lnSpc>
            </a:pPr>
            <a:r>
              <a:rPr lang="en-US" sz="270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• Zwracanie uwagi na priorytety polityki UE wobec młodzieży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219511"/>
            <a:ext cx="7084616" cy="49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2700" spc="8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• Pokazywanie osiągnięć w temacie młodzieży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274250"/>
            <a:ext cx="7401058" cy="49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2700" spc="8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• Zachęcanie do zaangażowania obywatelskiego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55221" y="9101540"/>
            <a:ext cx="5232779" cy="1185460"/>
          </a:xfrm>
          <a:custGeom>
            <a:avLst/>
            <a:gdLst/>
            <a:ahLst/>
            <a:cxnLst/>
            <a:rect l="l" t="t" r="r" b="b"/>
            <a:pathLst>
              <a:path w="5232779" h="1185460">
                <a:moveTo>
                  <a:pt x="0" y="0"/>
                </a:moveTo>
                <a:lnTo>
                  <a:pt x="5232779" y="0"/>
                </a:lnTo>
                <a:lnTo>
                  <a:pt x="5232779" y="1185460"/>
                </a:lnTo>
                <a:lnTo>
                  <a:pt x="0" y="1185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283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12376801" y="-246075"/>
            <a:ext cx="6589620" cy="3706661"/>
          </a:xfrm>
          <a:custGeom>
            <a:avLst/>
            <a:gdLst/>
            <a:ahLst/>
            <a:cxnLst/>
            <a:rect l="l" t="t" r="r" b="b"/>
            <a:pathLst>
              <a:path w="6589620" h="3706661">
                <a:moveTo>
                  <a:pt x="0" y="0"/>
                </a:moveTo>
                <a:lnTo>
                  <a:pt x="6589619" y="0"/>
                </a:lnTo>
                <a:lnTo>
                  <a:pt x="6589619" y="3706661"/>
                </a:lnTo>
                <a:lnTo>
                  <a:pt x="0" y="37066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685800" y="1253925"/>
            <a:ext cx="10782300" cy="785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14"/>
              </a:lnSpc>
              <a:spcBef>
                <a:spcPct val="0"/>
              </a:spcBef>
            </a:pPr>
            <a:r>
              <a:rPr lang="en-US" sz="5661" b="1" dirty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Jak </a:t>
            </a:r>
            <a:r>
              <a:rPr lang="en-US" sz="5661" b="1" dirty="0" err="1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można</a:t>
            </a:r>
            <a:r>
              <a:rPr lang="en-US" sz="5661" b="1" dirty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r>
              <a:rPr lang="en-US" sz="5661" b="1" dirty="0" err="1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się</a:t>
            </a:r>
            <a:r>
              <a:rPr lang="en-US" sz="5661" b="1" dirty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r>
              <a:rPr lang="en-US" sz="5661" b="1" dirty="0" err="1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zaangażować</a:t>
            </a:r>
            <a:r>
              <a:rPr lang="en-US" sz="5661" b="1" dirty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6800" y="2781300"/>
            <a:ext cx="16664914" cy="564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0"/>
              </a:lnSpc>
            </a:pP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Przykładowe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działania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:</a:t>
            </a:r>
          </a:p>
          <a:p>
            <a:pPr algn="l">
              <a:lnSpc>
                <a:spcPts val="4050"/>
              </a:lnSpc>
            </a:pP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•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Warsztaty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dyskusje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debaty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sesje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pytań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i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odpowiedzi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</a:p>
          <a:p>
            <a:pPr algn="l">
              <a:lnSpc>
                <a:spcPts val="4050"/>
              </a:lnSpc>
            </a:pP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•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Działalność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twórcza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kulturalna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artystyczna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</a:p>
          <a:p>
            <a:pPr algn="l">
              <a:lnSpc>
                <a:spcPts val="4050"/>
              </a:lnSpc>
            </a:pP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•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Działania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w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swoich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społecznościach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wolontariat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kampanie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lokalne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</a:p>
          <a:p>
            <a:pPr algn="l">
              <a:lnSpc>
                <a:spcPts val="4050"/>
              </a:lnSpc>
            </a:pP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•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Wydarzenia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edukacyjne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prowadzone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przez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młodzież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lub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inicjatywy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typu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młodzi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dla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młodych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(</a:t>
            </a:r>
            <a:r>
              <a:rPr lang="en-US" sz="2700" i="1" dirty="0">
                <a:solidFill>
                  <a:srgbClr val="000000"/>
                </a:solidFill>
                <a:latin typeface="Roboto 2 Italics"/>
                <a:ea typeface="Roboto 2 Italics"/>
                <a:cs typeface="Roboto 2 Italics"/>
                <a:sym typeface="Roboto 2 Italics"/>
              </a:rPr>
              <a:t>peer to peer)</a:t>
            </a:r>
          </a:p>
          <a:p>
            <a:pPr algn="l">
              <a:lnSpc>
                <a:spcPts val="4050"/>
              </a:lnSpc>
            </a:pP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•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Sesje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informacyjne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na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temat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możliwości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młodzieży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(Erasmus+, Europejski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Korpus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Solidarności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DiscoverEU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) </a:t>
            </a:r>
          </a:p>
          <a:p>
            <a:pPr algn="l">
              <a:lnSpc>
                <a:spcPts val="4050"/>
              </a:lnSpc>
            </a:pP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• Dialog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na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temat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polityki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dotyczący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młodzieży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z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przedstawicielami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władz</a:t>
            </a:r>
            <a:endParaRPr lang="en-US" sz="2700" dirty="0">
              <a:solidFill>
                <a:srgbClr val="000000"/>
              </a:solidFill>
              <a:latin typeface="Roboto 2"/>
              <a:ea typeface="Roboto 2"/>
              <a:cs typeface="Roboto 2"/>
              <a:sym typeface="Roboto 2"/>
            </a:endParaRPr>
          </a:p>
          <a:p>
            <a:pPr algn="l">
              <a:lnSpc>
                <a:spcPts val="4050"/>
              </a:lnSpc>
            </a:pP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•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Działania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online,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transmisje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na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żywo</a:t>
            </a:r>
            <a:endParaRPr lang="en-US" sz="2700" dirty="0">
              <a:solidFill>
                <a:srgbClr val="000000"/>
              </a:solidFill>
              <a:latin typeface="Roboto 2"/>
              <a:ea typeface="Roboto 2"/>
              <a:cs typeface="Roboto 2"/>
              <a:sym typeface="Roboto 2"/>
            </a:endParaRPr>
          </a:p>
          <a:p>
            <a:pPr algn="l">
              <a:lnSpc>
                <a:spcPts val="4050"/>
              </a:lnSpc>
            </a:pP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• Dialog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międzypokoleniowy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</a:p>
          <a:p>
            <a:pPr algn="l">
              <a:lnSpc>
                <a:spcPts val="4050"/>
              </a:lnSpc>
            </a:pP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•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Działania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promujące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sprawiedliwość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integrację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różnorodność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lub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odpowiedzialność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za 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środowisko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</a:p>
          <a:p>
            <a:pPr algn="l">
              <a:lnSpc>
                <a:spcPts val="4050"/>
              </a:lnSpc>
            </a:pP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•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Imprezy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plenerowe</a:t>
            </a:r>
            <a:r>
              <a:rPr lang="en-US" sz="27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8416" y="2304870"/>
            <a:ext cx="7061332" cy="905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14"/>
              </a:lnSpc>
              <a:spcBef>
                <a:spcPct val="0"/>
              </a:spcBef>
            </a:pPr>
            <a:r>
              <a:rPr lang="en-US" sz="5661" b="1" u="sng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  <a:hlinkClick r:id="rId2" tooltip="https://youth.europa.eu/youthweek_en"/>
              </a:rPr>
              <a:t>YOUTH.EUROPA.EU</a:t>
            </a:r>
            <a:r>
              <a:rPr lang="en-US" sz="5661" b="1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85379" y="5766250"/>
            <a:ext cx="8358621" cy="3583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l">
              <a:lnSpc>
                <a:spcPts val="405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Materiały i narzędzia promocyjne ETM2026</a:t>
            </a:r>
          </a:p>
          <a:p>
            <a:pPr marL="582930" lvl="1" indent="-291465" algn="l">
              <a:lnSpc>
                <a:spcPts val="405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Gotowe do użycia pliki, które można dostosować do indywidualnych potrzeb</a:t>
            </a:r>
          </a:p>
          <a:p>
            <a:pPr marL="582930" lvl="1" indent="-291465" algn="l">
              <a:lnSpc>
                <a:spcPts val="405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Identyfikacja wizualna (logo, materiały wizualne, banery, szablon PowerPoint)</a:t>
            </a:r>
          </a:p>
          <a:p>
            <a:pPr marL="582930" lvl="1" indent="-291465" algn="l">
              <a:lnSpc>
                <a:spcPts val="405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Strategia kampanii promocyjnej</a:t>
            </a:r>
          </a:p>
          <a:p>
            <a:pPr marL="582930" lvl="1" indent="-291465" algn="l">
              <a:lnSpc>
                <a:spcPts val="405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Przygotowane posty na social media</a:t>
            </a:r>
          </a:p>
        </p:txBody>
      </p:sp>
      <p:sp>
        <p:nvSpPr>
          <p:cNvPr id="4" name="Freeform 4"/>
          <p:cNvSpPr/>
          <p:nvPr/>
        </p:nvSpPr>
        <p:spPr>
          <a:xfrm>
            <a:off x="9895260" y="956815"/>
            <a:ext cx="8392740" cy="8392740"/>
          </a:xfrm>
          <a:custGeom>
            <a:avLst/>
            <a:gdLst/>
            <a:ahLst/>
            <a:cxnLst/>
            <a:rect l="l" t="t" r="r" b="b"/>
            <a:pathLst>
              <a:path w="8392740" h="8392740">
                <a:moveTo>
                  <a:pt x="0" y="0"/>
                </a:moveTo>
                <a:lnTo>
                  <a:pt x="8392740" y="0"/>
                </a:lnTo>
                <a:lnTo>
                  <a:pt x="8392740" y="8392740"/>
                </a:lnTo>
                <a:lnTo>
                  <a:pt x="0" y="8392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11475241" y="9101540"/>
            <a:ext cx="5232779" cy="1185460"/>
          </a:xfrm>
          <a:custGeom>
            <a:avLst/>
            <a:gdLst/>
            <a:ahLst/>
            <a:cxnLst/>
            <a:rect l="l" t="t" r="r" b="b"/>
            <a:pathLst>
              <a:path w="5232779" h="1185460">
                <a:moveTo>
                  <a:pt x="0" y="0"/>
                </a:moveTo>
                <a:lnTo>
                  <a:pt x="5232778" y="0"/>
                </a:lnTo>
                <a:lnTo>
                  <a:pt x="5232778" y="1185460"/>
                </a:lnTo>
                <a:lnTo>
                  <a:pt x="0" y="1185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283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6"/>
          <p:cNvSpPr txBox="1"/>
          <p:nvPr/>
        </p:nvSpPr>
        <p:spPr>
          <a:xfrm>
            <a:off x="598416" y="5172235"/>
            <a:ext cx="3917950" cy="384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16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Na portalu znajdziesz też: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98416" y="871090"/>
            <a:ext cx="6920578" cy="995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2"/>
              </a:lnSpc>
            </a:pPr>
            <a:r>
              <a:rPr lang="en-US" sz="270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Kiedy zaplanujesz wydarzenie, wejdź na Europejski Portal Młodzieżowy: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8416" y="3458375"/>
            <a:ext cx="7942424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23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000000"/>
                </a:solidFill>
                <a:latin typeface="Roboto 2 Bold"/>
                <a:ea typeface="Roboto 2 Bold"/>
                <a:cs typeface="Roboto 2 Bold"/>
                <a:sym typeface="Roboto 2 Bold"/>
              </a:rPr>
              <a:t>i </a:t>
            </a:r>
            <a:r>
              <a:rPr lang="en-US" sz="2799" b="1" dirty="0" err="1">
                <a:solidFill>
                  <a:srgbClr val="000000"/>
                </a:solidFill>
                <a:latin typeface="Roboto 2 Bold"/>
                <a:ea typeface="Roboto 2 Bold"/>
                <a:cs typeface="Roboto 2 Bold"/>
                <a:sym typeface="Roboto 2 Bold"/>
              </a:rPr>
              <a:t>na</a:t>
            </a:r>
            <a:r>
              <a:rPr lang="en-US" sz="2799" b="1" dirty="0">
                <a:solidFill>
                  <a:srgbClr val="000000"/>
                </a:solidFill>
                <a:latin typeface="Roboto 2 Bold"/>
                <a:ea typeface="Roboto 2 Bold"/>
                <a:cs typeface="Roboto 2 Bold"/>
                <a:sym typeface="Roboto 2 Bold"/>
              </a:rPr>
              <a:t> </a:t>
            </a:r>
            <a:r>
              <a:rPr lang="en-US" sz="2799" b="1" dirty="0" err="1">
                <a:solidFill>
                  <a:srgbClr val="000000"/>
                </a:solidFill>
                <a:latin typeface="Roboto 2 Bold"/>
                <a:ea typeface="Roboto 2 Bold"/>
                <a:cs typeface="Roboto 2 Bold"/>
                <a:sym typeface="Roboto 2 Bold"/>
              </a:rPr>
              <a:t>mapie</a:t>
            </a:r>
            <a:r>
              <a:rPr lang="en-US" sz="2799" b="1" dirty="0">
                <a:solidFill>
                  <a:srgbClr val="000000"/>
                </a:solidFill>
                <a:latin typeface="Roboto 2 Bold"/>
                <a:ea typeface="Roboto 2 Bold"/>
                <a:cs typeface="Roboto 2 Bold"/>
                <a:sym typeface="Roboto 2 Bold"/>
              </a:rPr>
              <a:t> ETM2026 </a:t>
            </a:r>
            <a:r>
              <a:rPr lang="en-US" sz="2799" b="1" dirty="0" err="1">
                <a:solidFill>
                  <a:srgbClr val="000000"/>
                </a:solidFill>
                <a:latin typeface="Roboto 2 Bold"/>
                <a:ea typeface="Roboto 2 Bold"/>
                <a:cs typeface="Roboto 2 Bold"/>
                <a:sym typeface="Roboto 2 Bold"/>
              </a:rPr>
              <a:t>dodaj</a:t>
            </a:r>
            <a:r>
              <a:rPr lang="en-US" sz="2799" b="1" dirty="0">
                <a:solidFill>
                  <a:srgbClr val="000000"/>
                </a:solidFill>
                <a:latin typeface="Roboto 2 Bold"/>
                <a:ea typeface="Roboto 2 Bold"/>
                <a:cs typeface="Roboto 2 Bold"/>
                <a:sym typeface="Roboto 2 Bold"/>
              </a:rPr>
              <a:t> </a:t>
            </a:r>
            <a:r>
              <a:rPr lang="en-US" sz="2799" b="1" dirty="0" err="1">
                <a:solidFill>
                  <a:srgbClr val="000000"/>
                </a:solidFill>
                <a:latin typeface="Roboto 2 Bold"/>
                <a:ea typeface="Roboto 2 Bold"/>
                <a:cs typeface="Roboto 2 Bold"/>
                <a:sym typeface="Roboto 2 Bold"/>
              </a:rPr>
              <a:t>swoją</a:t>
            </a:r>
            <a:r>
              <a:rPr lang="pl-PL" sz="2799" b="1" dirty="0">
                <a:solidFill>
                  <a:srgbClr val="000000"/>
                </a:solidFill>
                <a:latin typeface="Roboto 2 Bold"/>
                <a:ea typeface="Roboto 2 Bold"/>
                <a:cs typeface="Roboto 2 Bold"/>
                <a:sym typeface="Roboto 2 Bold"/>
              </a:rPr>
              <a:t> </a:t>
            </a:r>
            <a:r>
              <a:rPr lang="en-US" sz="2799" b="1" dirty="0" err="1">
                <a:solidFill>
                  <a:srgbClr val="000000"/>
                </a:solidFill>
                <a:latin typeface="Roboto 2 Bold"/>
                <a:ea typeface="Roboto 2 Bold"/>
                <a:cs typeface="Roboto 2 Bold"/>
                <a:sym typeface="Roboto 2 Bold"/>
              </a:rPr>
              <a:t>propozycję</a:t>
            </a:r>
            <a:r>
              <a:rPr lang="en-US" sz="2799" b="1" dirty="0">
                <a:solidFill>
                  <a:srgbClr val="000000"/>
                </a:solidFill>
                <a:latin typeface="Roboto 2 Bold"/>
                <a:ea typeface="Roboto 2 Bold"/>
                <a:cs typeface="Roboto 2 Bold"/>
                <a:sym typeface="Roboto 2 Bold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B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55221" y="9101540"/>
            <a:ext cx="5232779" cy="1185460"/>
          </a:xfrm>
          <a:custGeom>
            <a:avLst/>
            <a:gdLst/>
            <a:ahLst/>
            <a:cxnLst/>
            <a:rect l="l" t="t" r="r" b="b"/>
            <a:pathLst>
              <a:path w="5232779" h="1185460">
                <a:moveTo>
                  <a:pt x="0" y="0"/>
                </a:moveTo>
                <a:lnTo>
                  <a:pt x="5232779" y="0"/>
                </a:lnTo>
                <a:lnTo>
                  <a:pt x="5232779" y="1185460"/>
                </a:lnTo>
                <a:lnTo>
                  <a:pt x="0" y="1185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283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TextBox 3"/>
          <p:cNvSpPr txBox="1"/>
          <p:nvPr/>
        </p:nvSpPr>
        <p:spPr>
          <a:xfrm>
            <a:off x="827144" y="6231819"/>
            <a:ext cx="11549657" cy="2648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71"/>
              </a:lnSpc>
            </a:pPr>
            <a:r>
              <a:rPr lang="en-US" sz="2799" b="1" dirty="0">
                <a:solidFill>
                  <a:srgbClr val="000000"/>
                </a:solidFill>
                <a:latin typeface="Roboto 2 Bold"/>
                <a:ea typeface="Roboto 2 Bold"/>
                <a:cs typeface="Roboto 2 Bold"/>
                <a:sym typeface="Roboto 2 Bold"/>
              </a:rPr>
              <a:t>Do </a:t>
            </a:r>
            <a:r>
              <a:rPr lang="en-US" sz="2799" b="1" dirty="0" err="1">
                <a:solidFill>
                  <a:srgbClr val="000000"/>
                </a:solidFill>
                <a:latin typeface="Roboto 2 Bold"/>
                <a:ea typeface="Roboto 2 Bold"/>
                <a:cs typeface="Roboto 2 Bold"/>
                <a:sym typeface="Roboto 2 Bold"/>
              </a:rPr>
              <a:t>materiałów</a:t>
            </a:r>
            <a:r>
              <a:rPr lang="en-US" sz="2799" b="1" dirty="0">
                <a:solidFill>
                  <a:srgbClr val="000000"/>
                </a:solidFill>
                <a:latin typeface="Roboto 2 Bold"/>
                <a:ea typeface="Roboto 2 Bold"/>
                <a:cs typeface="Roboto 2 Bold"/>
                <a:sym typeface="Roboto 2 Bold"/>
              </a:rPr>
              <a:t> </a:t>
            </a:r>
            <a:r>
              <a:rPr lang="en-US" sz="2799" b="1" dirty="0" err="1">
                <a:solidFill>
                  <a:srgbClr val="000000"/>
                </a:solidFill>
                <a:latin typeface="Roboto 2 Bold"/>
                <a:ea typeface="Roboto 2 Bold"/>
                <a:cs typeface="Roboto 2 Bold"/>
                <a:sym typeface="Roboto 2 Bold"/>
              </a:rPr>
              <a:t>wizualnych</a:t>
            </a:r>
            <a:r>
              <a:rPr lang="en-US" sz="2799" b="1" dirty="0">
                <a:solidFill>
                  <a:srgbClr val="000000"/>
                </a:solidFill>
                <a:latin typeface="Roboto 2 Bold"/>
                <a:ea typeface="Roboto 2 Bold"/>
                <a:cs typeface="Roboto 2 Bold"/>
                <a:sym typeface="Roboto 2 Bold"/>
              </a:rPr>
              <a:t> </a:t>
            </a:r>
            <a:r>
              <a:rPr lang="en-US" sz="2799" b="1" dirty="0" err="1">
                <a:solidFill>
                  <a:srgbClr val="000000"/>
                </a:solidFill>
                <a:latin typeface="Roboto 2 Bold"/>
                <a:ea typeface="Roboto 2 Bold"/>
                <a:cs typeface="Roboto 2 Bold"/>
                <a:sym typeface="Roboto 2 Bold"/>
              </a:rPr>
              <a:t>dodajemy</a:t>
            </a:r>
            <a:r>
              <a:rPr lang="en-US" sz="2799" b="1" dirty="0">
                <a:solidFill>
                  <a:srgbClr val="000000"/>
                </a:solidFill>
                <a:latin typeface="Roboto 2 Bold"/>
                <a:ea typeface="Roboto 2 Bold"/>
                <a:cs typeface="Roboto 2 Bold"/>
                <a:sym typeface="Roboto 2 Bold"/>
              </a:rPr>
              <a:t>:</a:t>
            </a:r>
          </a:p>
          <a:p>
            <a:pPr marL="604519" lvl="1" indent="-302260" algn="l">
              <a:lnSpc>
                <a:spcPts val="4171"/>
              </a:lnSpc>
              <a:buAutoNum type="arabicPeriod"/>
            </a:pPr>
            <a:r>
              <a:rPr lang="pl-PL" sz="2799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99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logo ETM2026, </a:t>
            </a:r>
          </a:p>
          <a:p>
            <a:pPr marL="604519" lvl="1" indent="-302260" algn="l">
              <a:lnSpc>
                <a:spcPts val="4171"/>
              </a:lnSpc>
              <a:buAutoNum type="arabicPeriod"/>
            </a:pPr>
            <a:r>
              <a:rPr lang="pl-PL" sz="2799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99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logo </a:t>
            </a:r>
            <a:r>
              <a:rPr lang="en-US" sz="2799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Europejskiego</a:t>
            </a:r>
            <a:r>
              <a:rPr lang="en-US" sz="2799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Korpusu</a:t>
            </a:r>
            <a:r>
              <a:rPr lang="en-US" sz="2799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Solidarności</a:t>
            </a:r>
            <a:r>
              <a:rPr lang="en-US" sz="2799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i/</a:t>
            </a:r>
            <a:r>
              <a:rPr lang="en-US" sz="2799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lub</a:t>
            </a:r>
            <a:r>
              <a:rPr lang="en-US" sz="2799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programu</a:t>
            </a:r>
            <a:r>
              <a:rPr lang="en-US" sz="2799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Erasmus+</a:t>
            </a:r>
          </a:p>
          <a:p>
            <a:pPr marL="604519" lvl="1" indent="-302260" algn="l">
              <a:lnSpc>
                <a:spcPts val="4171"/>
              </a:lnSpc>
              <a:buAutoNum type="arabicPeriod"/>
            </a:pPr>
            <a:r>
              <a:rPr lang="pl-PL" sz="2799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hasło</a:t>
            </a:r>
            <a:r>
              <a:rPr lang="en-US" sz="2799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„</a:t>
            </a:r>
            <a:r>
              <a:rPr lang="en-US" sz="2799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Wszystko</a:t>
            </a:r>
            <a:r>
              <a:rPr lang="en-US" sz="2799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dla</a:t>
            </a:r>
            <a:r>
              <a:rPr lang="en-US" sz="2799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zmian</a:t>
            </a:r>
            <a:r>
              <a:rPr lang="en-US" sz="2799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” </a:t>
            </a:r>
          </a:p>
          <a:p>
            <a:pPr marL="604519" lvl="1" indent="-302260" algn="l">
              <a:lnSpc>
                <a:spcPts val="4171"/>
              </a:lnSpc>
              <a:buAutoNum type="arabicPeriod"/>
            </a:pPr>
            <a:r>
              <a:rPr lang="pl-PL" sz="2799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  <a:r>
              <a:rPr lang="en-US" sz="2799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#EUYouthWeek</a:t>
            </a:r>
          </a:p>
        </p:txBody>
      </p:sp>
      <p:sp>
        <p:nvSpPr>
          <p:cNvPr id="4" name="Freeform 4"/>
          <p:cNvSpPr/>
          <p:nvPr/>
        </p:nvSpPr>
        <p:spPr>
          <a:xfrm>
            <a:off x="12376801" y="-246075"/>
            <a:ext cx="6589620" cy="3706661"/>
          </a:xfrm>
          <a:custGeom>
            <a:avLst/>
            <a:gdLst/>
            <a:ahLst/>
            <a:cxnLst/>
            <a:rect l="l" t="t" r="r" b="b"/>
            <a:pathLst>
              <a:path w="6589620" h="3706661">
                <a:moveTo>
                  <a:pt x="0" y="0"/>
                </a:moveTo>
                <a:lnTo>
                  <a:pt x="6589619" y="0"/>
                </a:lnTo>
                <a:lnTo>
                  <a:pt x="6589619" y="3706661"/>
                </a:lnTo>
                <a:lnTo>
                  <a:pt x="0" y="37066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0" y="797068"/>
            <a:ext cx="12692012" cy="810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14"/>
              </a:lnSpc>
              <a:spcBef>
                <a:spcPct val="0"/>
              </a:spcBef>
            </a:pPr>
            <a:r>
              <a:rPr lang="en-US" sz="5661" b="1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Praktyczne wskazówki komunikacji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7144" y="1960029"/>
            <a:ext cx="13866104" cy="3659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71"/>
              </a:lnSpc>
            </a:pPr>
            <a:r>
              <a:rPr lang="en-US" sz="2799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• Język: używaj prostych, bezpośrednich zdań  </a:t>
            </a:r>
          </a:p>
          <a:p>
            <a:pPr algn="l">
              <a:lnSpc>
                <a:spcPts val="4171"/>
              </a:lnSpc>
            </a:pPr>
            <a:r>
              <a:rPr lang="en-US" sz="2799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• Materiały graficzne: unikaj nadmiernie przepełnionych projektów. </a:t>
            </a:r>
          </a:p>
          <a:p>
            <a:pPr algn="l">
              <a:lnSpc>
                <a:spcPts val="4171"/>
              </a:lnSpc>
            </a:pPr>
            <a:r>
              <a:rPr lang="en-US" sz="2799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Wybieraj zdjęcia, które odzwierciedlają różne realia kraju i Europy. </a:t>
            </a:r>
          </a:p>
          <a:p>
            <a:pPr algn="l">
              <a:lnSpc>
                <a:spcPts val="4171"/>
              </a:lnSpc>
            </a:pPr>
            <a:r>
              <a:rPr lang="en-US" sz="2799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• Tekst alternatywny: dodawaj krótkie opisy zdjęć publikowanych online, w tym postów w mediach społecznościowych. </a:t>
            </a:r>
          </a:p>
          <a:p>
            <a:pPr algn="l">
              <a:lnSpc>
                <a:spcPts val="4171"/>
              </a:lnSpc>
            </a:pPr>
            <a:r>
              <a:rPr lang="en-US" sz="2799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• Upewnij się, że podstawowe informacje (czas, lokalizacja, rejestracja) są zawsze umieszczone w sposób widoczny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524</Words>
  <Application>Microsoft Office PowerPoint</Application>
  <PresentationFormat>Niestandardowy</PresentationFormat>
  <Paragraphs>59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9" baseType="lpstr">
      <vt:lpstr>Roboto 3</vt:lpstr>
      <vt:lpstr>Roboto 2 Italics</vt:lpstr>
      <vt:lpstr>Roboto 1</vt:lpstr>
      <vt:lpstr>Arial</vt:lpstr>
      <vt:lpstr>Arial MT Pro Bold</vt:lpstr>
      <vt:lpstr>Calibri</vt:lpstr>
      <vt:lpstr>Roboto 2</vt:lpstr>
      <vt:lpstr>Roboto 2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ETM 2026</dc:title>
  <cp:lastModifiedBy>Weronika Walasek-Jordan</cp:lastModifiedBy>
  <cp:revision>3</cp:revision>
  <dcterms:created xsi:type="dcterms:W3CDTF">2006-08-16T00:00:00Z</dcterms:created>
  <dcterms:modified xsi:type="dcterms:W3CDTF">2026-02-19T23:42:40Z</dcterms:modified>
  <dc:identifier>DAHBxy3IQjM</dc:identifier>
</cp:coreProperties>
</file>